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58"/>
  </p:notesMasterIdLst>
  <p:sldIdLst>
    <p:sldId id="4952" r:id="rId2"/>
    <p:sldId id="257" r:id="rId3"/>
    <p:sldId id="256" r:id="rId4"/>
    <p:sldId id="262" r:id="rId5"/>
    <p:sldId id="4953" r:id="rId6"/>
    <p:sldId id="4954" r:id="rId7"/>
    <p:sldId id="4955" r:id="rId8"/>
    <p:sldId id="4956" r:id="rId9"/>
    <p:sldId id="4957" r:id="rId10"/>
    <p:sldId id="4958" r:id="rId11"/>
    <p:sldId id="4959" r:id="rId12"/>
    <p:sldId id="4960" r:id="rId13"/>
    <p:sldId id="4961" r:id="rId14"/>
    <p:sldId id="4962" r:id="rId15"/>
    <p:sldId id="4963" r:id="rId16"/>
    <p:sldId id="4964" r:id="rId17"/>
    <p:sldId id="4965" r:id="rId18"/>
    <p:sldId id="4966" r:id="rId19"/>
    <p:sldId id="4967" r:id="rId20"/>
    <p:sldId id="4968" r:id="rId21"/>
    <p:sldId id="4969" r:id="rId22"/>
    <p:sldId id="4970" r:id="rId23"/>
    <p:sldId id="4971" r:id="rId24"/>
    <p:sldId id="4972" r:id="rId25"/>
    <p:sldId id="4973" r:id="rId26"/>
    <p:sldId id="4974" r:id="rId27"/>
    <p:sldId id="4975" r:id="rId28"/>
    <p:sldId id="4976" r:id="rId29"/>
    <p:sldId id="4977" r:id="rId30"/>
    <p:sldId id="4978" r:id="rId31"/>
    <p:sldId id="4979" r:id="rId32"/>
    <p:sldId id="4980" r:id="rId33"/>
    <p:sldId id="4981" r:id="rId34"/>
    <p:sldId id="4982" r:id="rId35"/>
    <p:sldId id="4983" r:id="rId36"/>
    <p:sldId id="4986" r:id="rId37"/>
    <p:sldId id="4987" r:id="rId38"/>
    <p:sldId id="4988" r:id="rId39"/>
    <p:sldId id="4989" r:id="rId40"/>
    <p:sldId id="5007" r:id="rId41"/>
    <p:sldId id="4990" r:id="rId42"/>
    <p:sldId id="4985" r:id="rId43"/>
    <p:sldId id="4991" r:id="rId44"/>
    <p:sldId id="4992" r:id="rId45"/>
    <p:sldId id="4993" r:id="rId46"/>
    <p:sldId id="4994" r:id="rId47"/>
    <p:sldId id="4995" r:id="rId48"/>
    <p:sldId id="4996" r:id="rId49"/>
    <p:sldId id="4997" r:id="rId50"/>
    <p:sldId id="4998" r:id="rId51"/>
    <p:sldId id="5004" r:id="rId52"/>
    <p:sldId id="5005" r:id="rId53"/>
    <p:sldId id="4999" r:id="rId54"/>
    <p:sldId id="5000" r:id="rId55"/>
    <p:sldId id="5001" r:id="rId56"/>
    <p:sldId id="5002" r:id="rId57"/>
  </p:sldIdLst>
  <p:sldSz cx="12192000" cy="6858000"/>
  <p:notesSz cx="6797675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672" autoAdjust="0"/>
    <p:restoredTop sz="83289" autoAdjust="0"/>
  </p:normalViewPr>
  <p:slideViewPr>
    <p:cSldViewPr snapToGrid="0">
      <p:cViewPr varScale="1">
        <p:scale>
          <a:sx n="93" d="100"/>
          <a:sy n="93" d="100"/>
        </p:scale>
        <p:origin x="77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9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31.08.2024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43013"/>
            <a:ext cx="5946775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1" y="4776789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9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f1860d3ab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f1860d3ab9_0_21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To</a:t>
            </a:r>
            <a:r>
              <a:rPr lang="de-CH" dirty="0"/>
              <a:t> bring </a:t>
            </a:r>
            <a:r>
              <a:rPr lang="de-CH" dirty="0" err="1"/>
              <a:t>everyone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same </a:t>
            </a:r>
            <a:r>
              <a:rPr lang="de-CH" dirty="0" err="1"/>
              <a:t>page</a:t>
            </a:r>
            <a:r>
              <a:rPr lang="de-CH" dirty="0"/>
              <a:t> </a:t>
            </a:r>
            <a:r>
              <a:rPr lang="de-CH" dirty="0" err="1"/>
              <a:t>here’s</a:t>
            </a:r>
            <a:r>
              <a:rPr lang="de-CH" dirty="0"/>
              <a:t> a </a:t>
            </a:r>
            <a:r>
              <a:rPr lang="de-CH" dirty="0" err="1"/>
              <a:t>short</a:t>
            </a:r>
            <a:r>
              <a:rPr lang="de-CH" dirty="0"/>
              <a:t> </a:t>
            </a:r>
            <a:r>
              <a:rPr lang="de-CH" dirty="0" err="1"/>
              <a:t>overview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decoder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: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a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, </a:t>
            </a:r>
            <a:r>
              <a:rPr lang="de-CH" dirty="0" err="1"/>
              <a:t>here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«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pluvia</a:t>
            </a:r>
            <a:r>
              <a:rPr lang="de-CH" dirty="0"/>
              <a:t>».</a:t>
            </a:r>
          </a:p>
          <a:p>
            <a:r>
              <a:rPr lang="de-CH" dirty="0"/>
              <a:t>This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.</a:t>
            </a:r>
          </a:p>
          <a:p>
            <a:r>
              <a:rPr lang="de-CH" dirty="0" err="1"/>
              <a:t>Besides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actual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typically</a:t>
            </a:r>
            <a:r>
              <a:rPr lang="de-CH" dirty="0"/>
              <a:t> also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instructions</a:t>
            </a:r>
            <a:r>
              <a:rPr lang="de-CH" dirty="0"/>
              <a:t> like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french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style </a:t>
            </a:r>
            <a:r>
              <a:rPr lang="de-CH" dirty="0" err="1"/>
              <a:t>of</a:t>
            </a:r>
            <a:r>
              <a:rPr lang="de-CH" dirty="0"/>
              <a:t> a «</a:t>
            </a:r>
            <a:r>
              <a:rPr lang="de-CH" dirty="0" err="1"/>
              <a:t>medivial</a:t>
            </a:r>
            <a:r>
              <a:rPr lang="de-CH" dirty="0"/>
              <a:t> </a:t>
            </a:r>
            <a:r>
              <a:rPr lang="de-CH" dirty="0" err="1"/>
              <a:t>aristocrat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transformed</a:t>
            </a:r>
            <a:r>
              <a:rPr lang="de-CH" dirty="0"/>
              <a:t> in </a:t>
            </a:r>
            <a:r>
              <a:rPr lang="de-CH" dirty="0" err="1"/>
              <a:t>to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 and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r>
              <a:rPr lang="de-CH" dirty="0"/>
              <a:t>After </a:t>
            </a:r>
            <a:r>
              <a:rPr lang="de-CH" dirty="0" err="1"/>
              <a:t>processing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stores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ist initial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transformed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, </a:t>
            </a:r>
            <a:r>
              <a:rPr lang="de-CH" dirty="0" err="1"/>
              <a:t>here</a:t>
            </a:r>
            <a:r>
              <a:rPr lang="de-CH" dirty="0"/>
              <a:t> «</a:t>
            </a:r>
            <a:r>
              <a:rPr lang="de-CH" dirty="0" err="1"/>
              <a:t>pluvia</a:t>
            </a:r>
            <a:r>
              <a:rPr lang="de-CH" dirty="0"/>
              <a:t>».</a:t>
            </a:r>
          </a:p>
          <a:p>
            <a:r>
              <a:rPr lang="de-CH" dirty="0"/>
              <a:t>Such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fragment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a </a:t>
            </a:r>
            <a:r>
              <a:rPr lang="de-CH" dirty="0" err="1"/>
              <a:t>token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back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uses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update ist internal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also </a:t>
            </a:r>
            <a:r>
              <a:rPr lang="de-CH" dirty="0" err="1"/>
              <a:t>record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Given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new</a:t>
            </a:r>
            <a:r>
              <a:rPr lang="de-CH" dirty="0"/>
              <a:t> and </a:t>
            </a:r>
            <a:r>
              <a:rPr lang="de-CH" dirty="0" err="1"/>
              <a:t>updated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, </a:t>
            </a:r>
            <a:r>
              <a:rPr lang="de-CH" dirty="0" err="1"/>
              <a:t>resulting</a:t>
            </a:r>
            <a:r>
              <a:rPr lang="de-CH" dirty="0"/>
              <a:t> in a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. Here «</a:t>
            </a:r>
            <a:r>
              <a:rPr lang="de-CH" dirty="0" err="1"/>
              <a:t>is</a:t>
            </a:r>
            <a:r>
              <a:rPr lang="de-CH" dirty="0"/>
              <a:t>».</a:t>
            </a:r>
          </a:p>
          <a:p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back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updates</a:t>
            </a:r>
            <a:r>
              <a:rPr lang="de-CH" dirty="0"/>
              <a:t> ist internal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</a:t>
            </a:r>
            <a:r>
              <a:rPr lang="de-CH" dirty="0" err="1"/>
              <a:t>once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Like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keep</a:t>
            </a:r>
            <a:r>
              <a:rPr lang="de-CH" dirty="0"/>
              <a:t> on </a:t>
            </a:r>
            <a:r>
              <a:rPr lang="de-CH" dirty="0" err="1"/>
              <a:t>going</a:t>
            </a:r>
            <a:r>
              <a:rPr lang="de-CH" dirty="0"/>
              <a:t>.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The </a:t>
            </a:r>
            <a:r>
              <a:rPr lang="de-CH" dirty="0" err="1"/>
              <a:t>english</a:t>
            </a:r>
            <a:r>
              <a:rPr lang="de-CH" dirty="0"/>
              <a:t> </a:t>
            </a:r>
            <a:r>
              <a:rPr lang="de-CH" dirty="0" err="1"/>
              <a:t>language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– </a:t>
            </a:r>
            <a:r>
              <a:rPr lang="de-CH" dirty="0" err="1"/>
              <a:t>according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gpt</a:t>
            </a:r>
            <a:r>
              <a:rPr lang="de-CH" dirty="0"/>
              <a:t> – </a:t>
            </a:r>
            <a:r>
              <a:rPr lang="de-CH" dirty="0" err="1"/>
              <a:t>about</a:t>
            </a:r>
            <a:r>
              <a:rPr lang="de-CH" dirty="0"/>
              <a:t> 50000 different </a:t>
            </a:r>
            <a:r>
              <a:rPr lang="de-CH" dirty="0" err="1"/>
              <a:t>tokens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unique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0 and 50000.</a:t>
            </a:r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just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id.</a:t>
            </a:r>
          </a:p>
          <a:p>
            <a:endParaRPr lang="de-CH" dirty="0"/>
          </a:p>
          <a:p>
            <a:r>
              <a:rPr lang="de-CH" dirty="0" err="1"/>
              <a:t>Clearly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also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simple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feed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produces</a:t>
            </a:r>
            <a:r>
              <a:rPr lang="de-CH" dirty="0"/>
              <a:t> an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score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should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value</a:t>
            </a:r>
            <a:r>
              <a:rPr lang="de-CH" dirty="0"/>
              <a:t> at </a:t>
            </a:r>
            <a:r>
              <a:rPr lang="de-CH" dirty="0" err="1"/>
              <a:t>index</a:t>
            </a:r>
            <a:r>
              <a:rPr lang="de-CH" dirty="0"/>
              <a:t> 2 </a:t>
            </a:r>
            <a:r>
              <a:rPr lang="de-CH" dirty="0" err="1"/>
              <a:t>represents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2.  </a:t>
            </a:r>
          </a:p>
          <a:p>
            <a:endParaRPr lang="de-CH" dirty="0"/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Softmax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turned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A high score </a:t>
            </a:r>
            <a:r>
              <a:rPr lang="de-CH" dirty="0" err="1"/>
              <a:t>resulting</a:t>
            </a:r>
            <a:r>
              <a:rPr lang="de-CH" dirty="0"/>
              <a:t> in a high </a:t>
            </a:r>
            <a:r>
              <a:rPr lang="de-CH" dirty="0" err="1"/>
              <a:t>probability</a:t>
            </a:r>
            <a:r>
              <a:rPr lang="de-CH" dirty="0"/>
              <a:t>.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negative score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finaly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sampling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hyperparamter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«</a:t>
            </a:r>
            <a:r>
              <a:rPr lang="de-CH" dirty="0" err="1"/>
              <a:t>temperature</a:t>
            </a:r>
            <a:r>
              <a:rPr lang="de-CH" dirty="0"/>
              <a:t>». The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adjusts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With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0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highest</a:t>
            </a:r>
            <a:r>
              <a:rPr lang="de-CH" dirty="0"/>
              <a:t> score will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selected</a:t>
            </a:r>
            <a:r>
              <a:rPr lang="de-CH" dirty="0"/>
              <a:t>,</a:t>
            </a:r>
          </a:p>
          <a:p>
            <a:r>
              <a:rPr lang="de-CH" dirty="0" err="1"/>
              <a:t>While</a:t>
            </a:r>
            <a:r>
              <a:rPr lang="de-CH" dirty="0"/>
              <a:t> a high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increases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«</a:t>
            </a:r>
            <a:r>
              <a:rPr lang="de-CH" dirty="0" err="1"/>
              <a:t>low</a:t>
            </a:r>
            <a:r>
              <a:rPr lang="de-CH" dirty="0"/>
              <a:t> score» </a:t>
            </a:r>
            <a:r>
              <a:rPr lang="de-CH" dirty="0" err="1"/>
              <a:t>tokens</a:t>
            </a:r>
            <a:r>
              <a:rPr lang="de-CH" dirty="0"/>
              <a:t>, </a:t>
            </a:r>
            <a:r>
              <a:rPr lang="de-CH" dirty="0" err="1"/>
              <a:t>resulting</a:t>
            </a:r>
            <a:r>
              <a:rPr lang="de-CH" dirty="0"/>
              <a:t> in «</a:t>
            </a:r>
            <a:r>
              <a:rPr lang="de-CH" dirty="0" err="1"/>
              <a:t>surprising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</a:t>
            </a:r>
            <a:r>
              <a:rPr lang="de-CH" dirty="0" err="1"/>
              <a:t>unexpected</a:t>
            </a:r>
            <a:r>
              <a:rPr lang="de-CH" dirty="0"/>
              <a:t>» </a:t>
            </a:r>
            <a:r>
              <a:rPr lang="de-CH" dirty="0" err="1"/>
              <a:t>outputs</a:t>
            </a:r>
            <a:r>
              <a:rPr lang="de-CH" dirty="0"/>
              <a:t>.</a:t>
            </a:r>
          </a:p>
          <a:p>
            <a:r>
              <a:rPr lang="de-CH" dirty="0"/>
              <a:t>Marketing </a:t>
            </a:r>
            <a:r>
              <a:rPr lang="de-CH" dirty="0" err="1"/>
              <a:t>calls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«</a:t>
            </a:r>
            <a:r>
              <a:rPr lang="de-CH" dirty="0" err="1"/>
              <a:t>making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creative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 err="1"/>
              <a:t>Anyways</a:t>
            </a:r>
            <a:r>
              <a:rPr lang="de-CH" dirty="0"/>
              <a:t>,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typically</a:t>
            </a:r>
            <a:r>
              <a:rPr lang="de-CH" dirty="0"/>
              <a:t> large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large. Anywhere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billions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hundreds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billion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.</a:t>
            </a:r>
          </a:p>
          <a:p>
            <a:r>
              <a:rPr lang="de-CH" dirty="0"/>
              <a:t>Making </a:t>
            </a:r>
            <a:r>
              <a:rPr lang="de-CH" dirty="0" err="1"/>
              <a:t>it</a:t>
            </a:r>
            <a:r>
              <a:rPr lang="de-CH" dirty="0"/>
              <a:t> a </a:t>
            </a:r>
            <a:r>
              <a:rPr lang="de-CH" dirty="0" err="1"/>
              <a:t>true</a:t>
            </a:r>
            <a:r>
              <a:rPr lang="de-CH" dirty="0"/>
              <a:t> </a:t>
            </a:r>
            <a:r>
              <a:rPr lang="de-CH" dirty="0" err="1"/>
              <a:t>challenge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locally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759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1860d3ab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1860d3ab9_0_13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142f3099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142f3099b_0_162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142f3099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142f3099b_0_12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1860d3ab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f1860d3ab9_0_2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1860d3ab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1860d3ab9_0_15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1920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1860d3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1860d3ab9_0_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1860d3ab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f1860d3ab9_0_142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142f3099b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142f3099b_0_9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142f3099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f142f3099b_0_24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142f3099b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142f3099b_0_169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142f3099b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f142f3099b_0_17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142f3099b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142f3099b_0_24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f142f3099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f142f3099b_0_28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sz="1200" dirty="0"/>
              <a:t>The </a:t>
            </a:r>
            <a:r>
              <a:rPr lang="de-CH" sz="1200" dirty="0" err="1"/>
              <a:t>main</a:t>
            </a:r>
            <a:r>
              <a:rPr lang="de-CH" sz="1200" dirty="0"/>
              <a:t> </a:t>
            </a:r>
            <a:r>
              <a:rPr lang="de-CH" sz="1200" dirty="0" err="1"/>
              <a:t>problem</a:t>
            </a:r>
            <a:r>
              <a:rPr lang="de-CH" sz="1200" dirty="0"/>
              <a:t> </a:t>
            </a:r>
            <a:r>
              <a:rPr lang="de-CH" sz="1200" dirty="0" err="1"/>
              <a:t>is</a:t>
            </a:r>
            <a:r>
              <a:rPr lang="de-CH" sz="1200" dirty="0"/>
              <a:t> </a:t>
            </a:r>
            <a:r>
              <a:rPr lang="de-CH" sz="1200" dirty="0" err="1"/>
              <a:t>that</a:t>
            </a:r>
            <a:r>
              <a:rPr lang="de-CH" sz="1200" dirty="0"/>
              <a:t> </a:t>
            </a:r>
            <a:r>
              <a:rPr lang="de-CH" sz="1200" dirty="0" err="1"/>
              <a:t>text</a:t>
            </a:r>
            <a:r>
              <a:rPr lang="de-CH" sz="1200" dirty="0"/>
              <a:t> </a:t>
            </a:r>
            <a:r>
              <a:rPr lang="de-CH" sz="1200" dirty="0" err="1"/>
              <a:t>answers</a:t>
            </a:r>
            <a:r>
              <a:rPr lang="de-CH" sz="1200" dirty="0"/>
              <a:t> </a:t>
            </a:r>
            <a:r>
              <a:rPr lang="de-CH" sz="1200" dirty="0" err="1"/>
              <a:t>maybe</a:t>
            </a:r>
            <a:r>
              <a:rPr lang="de-CH" sz="1200" dirty="0"/>
              <a:t> </a:t>
            </a:r>
            <a:r>
              <a:rPr lang="de-CH" sz="1200" dirty="0" err="1"/>
              <a:t>equivalent</a:t>
            </a:r>
            <a:r>
              <a:rPr lang="de-CH" sz="1200" dirty="0"/>
              <a:t> but not </a:t>
            </a:r>
            <a:r>
              <a:rPr lang="de-CH" sz="1200" dirty="0" err="1"/>
              <a:t>equal</a:t>
            </a:r>
            <a:r>
              <a:rPr lang="de-CH" sz="1200" dirty="0"/>
              <a:t>.</a:t>
            </a:r>
          </a:p>
          <a:p>
            <a:r>
              <a:rPr lang="de-CH" sz="1200" dirty="0"/>
              <a:t>Thus </a:t>
            </a:r>
            <a:r>
              <a:rPr lang="de-CH" sz="1200" dirty="0" err="1"/>
              <a:t>for</a:t>
            </a:r>
            <a:r>
              <a:rPr lang="de-CH" sz="1200" dirty="0"/>
              <a:t> </a:t>
            </a:r>
            <a:r>
              <a:rPr lang="de-CH" sz="1200" dirty="0" err="1"/>
              <a:t>we</a:t>
            </a:r>
            <a:r>
              <a:rPr lang="de-CH" sz="1200" dirty="0"/>
              <a:t> </a:t>
            </a:r>
            <a:r>
              <a:rPr lang="de-CH" sz="1200" dirty="0" err="1"/>
              <a:t>don’t</a:t>
            </a:r>
            <a:r>
              <a:rPr lang="de-CH" sz="1200" dirty="0"/>
              <a:t> </a:t>
            </a:r>
            <a:r>
              <a:rPr lang="de-CH" sz="1200" dirty="0" err="1"/>
              <a:t>have</a:t>
            </a:r>
            <a:r>
              <a:rPr lang="de-CH" sz="1200" dirty="0"/>
              <a:t> «</a:t>
            </a:r>
            <a:r>
              <a:rPr lang="de-CH" sz="1200" dirty="0" err="1"/>
              <a:t>the</a:t>
            </a:r>
            <a:r>
              <a:rPr lang="de-CH" sz="1200" dirty="0"/>
              <a:t>» </a:t>
            </a:r>
            <a:r>
              <a:rPr lang="de-CH" sz="1200" dirty="0" err="1"/>
              <a:t>correct</a:t>
            </a:r>
            <a:r>
              <a:rPr lang="de-CH" sz="1200" dirty="0"/>
              <a:t> </a:t>
            </a:r>
            <a:r>
              <a:rPr lang="de-CH" sz="1200" dirty="0" err="1"/>
              <a:t>answer</a:t>
            </a:r>
            <a:r>
              <a:rPr lang="de-CH" sz="1200" dirty="0"/>
              <a:t>.</a:t>
            </a:r>
          </a:p>
          <a:p>
            <a:endParaRPr lang="de-CH" sz="1200" dirty="0"/>
          </a:p>
          <a:p>
            <a:r>
              <a:rPr lang="de-CH" sz="1200" dirty="0" err="1"/>
              <a:t>For</a:t>
            </a:r>
            <a:r>
              <a:rPr lang="de-CH" sz="1200" dirty="0"/>
              <a:t> </a:t>
            </a:r>
            <a:r>
              <a:rPr lang="de-CH" sz="1200" dirty="0" err="1"/>
              <a:t>categorical</a:t>
            </a:r>
            <a:r>
              <a:rPr lang="de-CH" sz="1200" dirty="0"/>
              <a:t> </a:t>
            </a:r>
            <a:r>
              <a:rPr lang="de-CH" sz="1200" dirty="0" err="1"/>
              <a:t>answers</a:t>
            </a:r>
            <a:r>
              <a:rPr lang="de-CH" sz="1200" dirty="0"/>
              <a:t>, </a:t>
            </a:r>
            <a:r>
              <a:rPr lang="de-CH" sz="1200" dirty="0" err="1"/>
              <a:t>we</a:t>
            </a:r>
            <a:r>
              <a:rPr lang="de-CH" sz="1200" dirty="0"/>
              <a:t> </a:t>
            </a:r>
            <a:r>
              <a:rPr lang="de-CH" sz="1200" dirty="0" err="1"/>
              <a:t>don’t</a:t>
            </a:r>
            <a:r>
              <a:rPr lang="de-CH" sz="1200" dirty="0"/>
              <a:t> </a:t>
            </a:r>
            <a:r>
              <a:rPr lang="de-CH" sz="1200" dirty="0" err="1"/>
              <a:t>have</a:t>
            </a:r>
            <a:r>
              <a:rPr lang="de-CH" sz="1200" dirty="0"/>
              <a:t> </a:t>
            </a:r>
            <a:r>
              <a:rPr lang="de-CH" sz="1200" dirty="0" err="1"/>
              <a:t>this</a:t>
            </a:r>
            <a:r>
              <a:rPr lang="de-CH" sz="1200" dirty="0"/>
              <a:t> </a:t>
            </a:r>
            <a:r>
              <a:rPr lang="de-CH" sz="1200" dirty="0" err="1"/>
              <a:t>problem</a:t>
            </a:r>
            <a:r>
              <a:rPr lang="de-CH" sz="1200" dirty="0"/>
              <a:t>. Here </a:t>
            </a:r>
            <a:r>
              <a:rPr lang="de-CH" sz="1200" dirty="0" err="1"/>
              <a:t>we</a:t>
            </a:r>
            <a:r>
              <a:rPr lang="de-CH" sz="1200" dirty="0"/>
              <a:t> </a:t>
            </a:r>
            <a:r>
              <a:rPr lang="de-CH" sz="1200" dirty="0" err="1"/>
              <a:t>can</a:t>
            </a:r>
            <a:r>
              <a:rPr lang="de-CH" sz="1200" dirty="0"/>
              <a:t> </a:t>
            </a:r>
            <a:r>
              <a:rPr lang="de-CH" sz="1200" dirty="0" err="1"/>
              <a:t>use</a:t>
            </a:r>
            <a:r>
              <a:rPr lang="de-CH" sz="1200" dirty="0"/>
              <a:t> all </a:t>
            </a:r>
            <a:r>
              <a:rPr lang="de-CH" sz="1200" dirty="0" err="1"/>
              <a:t>the</a:t>
            </a:r>
            <a:r>
              <a:rPr lang="de-CH" sz="1200" dirty="0"/>
              <a:t> </a:t>
            </a:r>
            <a:r>
              <a:rPr lang="de-CH" sz="1200" dirty="0" err="1"/>
              <a:t>tools</a:t>
            </a:r>
            <a:r>
              <a:rPr lang="de-CH" sz="1200" dirty="0"/>
              <a:t> </a:t>
            </a:r>
            <a:r>
              <a:rPr lang="de-CH" sz="1200" dirty="0" err="1"/>
              <a:t>we</a:t>
            </a:r>
            <a:r>
              <a:rPr lang="de-CH" sz="1200" dirty="0"/>
              <a:t> </a:t>
            </a:r>
            <a:r>
              <a:rPr lang="de-CH" sz="1200" dirty="0" err="1"/>
              <a:t>used</a:t>
            </a:r>
            <a:r>
              <a:rPr lang="de-CH" sz="1200" dirty="0"/>
              <a:t> </a:t>
            </a:r>
            <a:r>
              <a:rPr lang="de-CH" sz="1200" dirty="0" err="1"/>
              <a:t>before</a:t>
            </a:r>
            <a:r>
              <a:rPr lang="de-CH" sz="1200" dirty="0"/>
              <a:t>.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93060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 Text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also not so </a:t>
            </a:r>
            <a:r>
              <a:rPr lang="de-CH" dirty="0" err="1"/>
              <a:t>clear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want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speak</a:t>
            </a:r>
            <a:r>
              <a:rPr lang="de-CH" dirty="0"/>
              <a:t> </a:t>
            </a:r>
            <a:r>
              <a:rPr lang="de-CH" dirty="0" err="1"/>
              <a:t>german</a:t>
            </a:r>
            <a:r>
              <a:rPr lang="de-CH" dirty="0"/>
              <a:t>, an </a:t>
            </a:r>
            <a:r>
              <a:rPr lang="de-CH" dirty="0" err="1"/>
              <a:t>italian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even</a:t>
            </a:r>
            <a:r>
              <a:rPr lang="de-CH" dirty="0"/>
              <a:t>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semantically</a:t>
            </a:r>
            <a:r>
              <a:rPr lang="de-CH" dirty="0"/>
              <a:t> </a:t>
            </a:r>
            <a:r>
              <a:rPr lang="de-CH" dirty="0" err="1"/>
              <a:t>correct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not </a:t>
            </a:r>
            <a:r>
              <a:rPr lang="de-CH" dirty="0" err="1"/>
              <a:t>acceptable</a:t>
            </a:r>
            <a:r>
              <a:rPr lang="de-CH" dirty="0"/>
              <a:t>.</a:t>
            </a:r>
          </a:p>
          <a:p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statistical</a:t>
            </a:r>
            <a:r>
              <a:rPr lang="de-CH" dirty="0"/>
              <a:t> </a:t>
            </a:r>
            <a:r>
              <a:rPr lang="de-CH" dirty="0" err="1"/>
              <a:t>values</a:t>
            </a:r>
            <a:r>
              <a:rPr lang="de-CH" dirty="0"/>
              <a:t>, like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length</a:t>
            </a:r>
            <a:r>
              <a:rPr lang="de-CH" dirty="0"/>
              <a:t>,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«a </a:t>
            </a:r>
            <a:r>
              <a:rPr lang="de-CH" dirty="0" err="1"/>
              <a:t>correct</a:t>
            </a:r>
            <a:r>
              <a:rPr lang="de-CH" dirty="0"/>
              <a:t>»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matches</a:t>
            </a:r>
            <a:r>
              <a:rPr lang="de-CH" dirty="0"/>
              <a:t>.</a:t>
            </a:r>
          </a:p>
          <a:p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turns</a:t>
            </a:r>
            <a:r>
              <a:rPr lang="de-CH" dirty="0"/>
              <a:t> out </a:t>
            </a:r>
            <a:r>
              <a:rPr lang="de-CH" dirty="0" err="1"/>
              <a:t>statistics</a:t>
            </a:r>
            <a:r>
              <a:rPr lang="de-CH" dirty="0"/>
              <a:t> like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 </a:t>
            </a:r>
            <a:r>
              <a:rPr lang="de-CH" dirty="0" err="1"/>
              <a:t>don’t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well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determine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«</a:t>
            </a:r>
            <a:r>
              <a:rPr lang="de-CH" dirty="0" err="1"/>
              <a:t>correctness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</a:t>
            </a:r>
            <a:r>
              <a:rPr lang="de-CH" dirty="0" err="1"/>
              <a:t>completeness</a:t>
            </a:r>
            <a:r>
              <a:rPr lang="de-CH" dirty="0"/>
              <a:t>»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a </a:t>
            </a:r>
            <a:r>
              <a:rPr lang="de-CH" dirty="0" err="1"/>
              <a:t>correct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–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ground</a:t>
            </a:r>
            <a:r>
              <a:rPr lang="de-CH" dirty="0"/>
              <a:t> </a:t>
            </a:r>
            <a:r>
              <a:rPr lang="de-CH" dirty="0" err="1"/>
              <a:t>truths</a:t>
            </a:r>
            <a:r>
              <a:rPr lang="de-CH" dirty="0"/>
              <a:t>.</a:t>
            </a:r>
          </a:p>
          <a:p>
            <a:r>
              <a:rPr lang="de-CH" dirty="0" err="1"/>
              <a:t>However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Many </a:t>
            </a:r>
            <a:r>
              <a:rPr lang="de-CH" dirty="0" err="1"/>
              <a:t>teams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out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humans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. This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quite</a:t>
            </a:r>
            <a:r>
              <a:rPr lang="de-CH" dirty="0"/>
              <a:t> </a:t>
            </a:r>
            <a:r>
              <a:rPr lang="de-CH" dirty="0" err="1"/>
              <a:t>great</a:t>
            </a:r>
            <a:r>
              <a:rPr lang="de-CH" dirty="0"/>
              <a:t>. </a:t>
            </a:r>
          </a:p>
          <a:p>
            <a:r>
              <a:rPr lang="de-CH" dirty="0"/>
              <a:t>I </a:t>
            </a:r>
            <a:r>
              <a:rPr lang="de-CH" dirty="0" err="1"/>
              <a:t>often</a:t>
            </a:r>
            <a:r>
              <a:rPr lang="de-CH" dirty="0"/>
              <a:t> do </a:t>
            </a:r>
            <a:r>
              <a:rPr lang="de-CH" dirty="0" err="1"/>
              <a:t>it</a:t>
            </a:r>
            <a:r>
              <a:rPr lang="de-CH" dirty="0"/>
              <a:t> also </a:t>
            </a:r>
            <a:r>
              <a:rPr lang="de-CH" dirty="0" err="1"/>
              <a:t>myself</a:t>
            </a:r>
            <a:r>
              <a:rPr lang="de-CH" dirty="0"/>
              <a:t>. </a:t>
            </a:r>
          </a:p>
          <a:p>
            <a:r>
              <a:rPr lang="de-CH" dirty="0" err="1"/>
              <a:t>Simply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looking</a:t>
            </a:r>
            <a:r>
              <a:rPr lang="de-CH" dirty="0"/>
              <a:t> at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quite</a:t>
            </a:r>
            <a:r>
              <a:rPr lang="de-CH" dirty="0"/>
              <a:t> a </a:t>
            </a:r>
            <a:r>
              <a:rPr lang="de-CH" dirty="0" err="1"/>
              <a:t>good</a:t>
            </a:r>
            <a:r>
              <a:rPr lang="de-CH" dirty="0"/>
              <a:t> </a:t>
            </a:r>
            <a:r>
              <a:rPr lang="de-CH" dirty="0" err="1"/>
              <a:t>feeling</a:t>
            </a:r>
            <a:r>
              <a:rPr lang="de-CH" dirty="0"/>
              <a:t> on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well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performing</a:t>
            </a:r>
            <a:r>
              <a:rPr lang="de-CH" dirty="0"/>
              <a:t>.</a:t>
            </a:r>
          </a:p>
          <a:p>
            <a:r>
              <a:rPr lang="de-CH" dirty="0" err="1"/>
              <a:t>However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scale</a:t>
            </a:r>
            <a:r>
              <a:rPr lang="de-CH" dirty="0"/>
              <a:t>, and </a:t>
            </a:r>
            <a:r>
              <a:rPr lang="de-CH" dirty="0" err="1"/>
              <a:t>as</a:t>
            </a:r>
            <a:r>
              <a:rPr lang="de-CH" dirty="0"/>
              <a:t> a human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don’t</a:t>
            </a:r>
            <a:r>
              <a:rPr lang="de-CH" dirty="0"/>
              <a:t> </a:t>
            </a:r>
            <a:r>
              <a:rPr lang="de-CH" dirty="0" err="1"/>
              <a:t>want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become</a:t>
            </a:r>
            <a:r>
              <a:rPr lang="de-CH" dirty="0"/>
              <a:t> a </a:t>
            </a:r>
            <a:r>
              <a:rPr lang="de-CH" dirty="0" err="1"/>
              <a:t>part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build</a:t>
            </a:r>
            <a:r>
              <a:rPr lang="de-CH" dirty="0"/>
              <a:t>-pipeline.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solution</a:t>
            </a:r>
            <a:r>
              <a:rPr lang="de-CH" dirty="0"/>
              <a:t> </a:t>
            </a:r>
            <a:r>
              <a:rPr lang="de-CH" dirty="0" err="1"/>
              <a:t>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,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an </a:t>
            </a:r>
            <a:r>
              <a:rPr lang="de-CH" dirty="0" err="1"/>
              <a:t>llm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. </a:t>
            </a:r>
          </a:p>
          <a:p>
            <a:r>
              <a:rPr lang="de-CH" dirty="0" err="1"/>
              <a:t>Meaning</a:t>
            </a:r>
            <a:r>
              <a:rPr lang="de-CH" dirty="0"/>
              <a:t> send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suitable</a:t>
            </a:r>
            <a:r>
              <a:rPr lang="de-CH" dirty="0"/>
              <a:t> prompt </a:t>
            </a:r>
            <a:r>
              <a:rPr lang="de-CH" dirty="0" err="1"/>
              <a:t>to</a:t>
            </a:r>
            <a:r>
              <a:rPr lang="de-CH" dirty="0"/>
              <a:t> an </a:t>
            </a:r>
            <a:r>
              <a:rPr lang="de-CH" dirty="0" err="1"/>
              <a:t>llm</a:t>
            </a:r>
            <a:r>
              <a:rPr lang="de-CH" dirty="0"/>
              <a:t> and </a:t>
            </a:r>
            <a:r>
              <a:rPr lang="de-CH" dirty="0" err="1"/>
              <a:t>hope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</a:t>
            </a:r>
            <a:r>
              <a:rPr lang="de-CH" dirty="0" err="1"/>
              <a:t>result</a:t>
            </a:r>
            <a:r>
              <a:rPr lang="de-CH" dirty="0"/>
              <a:t>.</a:t>
            </a:r>
          </a:p>
          <a:p>
            <a:r>
              <a:rPr lang="de-CH" dirty="0"/>
              <a:t>More </a:t>
            </a:r>
            <a:r>
              <a:rPr lang="de-CH" dirty="0" err="1"/>
              <a:t>precisley</a:t>
            </a:r>
            <a:r>
              <a:rPr lang="de-CH" dirty="0"/>
              <a:t>: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2788746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Given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and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last </a:t>
            </a:r>
            <a:r>
              <a:rPr lang="de-CH" dirty="0" err="1"/>
              <a:t>llm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a prompt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asks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grading</a:t>
            </a:r>
            <a:r>
              <a:rPr lang="de-CH" dirty="0"/>
              <a:t>.</a:t>
            </a:r>
          </a:p>
          <a:p>
            <a:r>
              <a:rPr lang="de-CH" dirty="0" err="1"/>
              <a:t>Besides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prompt,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&amp;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course</a:t>
            </a:r>
            <a:r>
              <a:rPr lang="de-CH" dirty="0"/>
              <a:t> also </a:t>
            </a:r>
            <a:r>
              <a:rPr lang="de-CH" dirty="0" err="1"/>
              <a:t>included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send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r>
              <a:rPr lang="de-CH" dirty="0"/>
              <a:t>In </a:t>
            </a:r>
            <a:r>
              <a:rPr lang="de-CH" dirty="0" err="1"/>
              <a:t>the</a:t>
            </a:r>
            <a:r>
              <a:rPr lang="de-CH" dirty="0"/>
              <a:t> prompt </a:t>
            </a:r>
            <a:r>
              <a:rPr lang="de-CH" dirty="0" err="1"/>
              <a:t>we</a:t>
            </a:r>
            <a:r>
              <a:rPr lang="de-CH" dirty="0"/>
              <a:t> also </a:t>
            </a:r>
            <a:r>
              <a:rPr lang="de-CH" dirty="0" err="1"/>
              <a:t>ask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a </a:t>
            </a:r>
            <a:r>
              <a:rPr lang="de-CH" dirty="0" err="1"/>
              <a:t>json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 score </a:t>
            </a:r>
            <a:r>
              <a:rPr lang="de-CH" dirty="0" err="1"/>
              <a:t>between</a:t>
            </a:r>
            <a:r>
              <a:rPr lang="de-CH" dirty="0"/>
              <a:t> 0 and 10 and a </a:t>
            </a:r>
            <a:r>
              <a:rPr lang="de-CH" dirty="0" err="1"/>
              <a:t>reason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78099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08433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Since</a:t>
            </a:r>
            <a:r>
              <a:rPr lang="de-CH" dirty="0"/>
              <a:t> all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belonging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not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, but also </a:t>
            </a:r>
            <a:r>
              <a:rPr lang="de-CH" dirty="0" err="1"/>
              <a:t>the</a:t>
            </a:r>
            <a:endParaRPr lang="de-CH" dirty="0"/>
          </a:p>
          <a:p>
            <a:r>
              <a:rPr lang="de-CH" dirty="0"/>
              <a:t>Chunks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provided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db</a:t>
            </a:r>
            <a:r>
              <a:rPr lang="de-CH" dirty="0"/>
              <a:t>.</a:t>
            </a:r>
          </a:p>
          <a:p>
            <a:r>
              <a:rPr lang="de-CH" dirty="0" err="1"/>
              <a:t>Hence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check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content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grounded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information</a:t>
            </a:r>
            <a:r>
              <a:rPr lang="de-CH" dirty="0"/>
              <a:t> </a:t>
            </a:r>
            <a:r>
              <a:rPr lang="de-CH" dirty="0" err="1"/>
              <a:t>contained</a:t>
            </a:r>
            <a:r>
              <a:rPr lang="de-CH" dirty="0"/>
              <a:t> in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track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produces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relevant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Having all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</a:t>
            </a:r>
            <a:r>
              <a:rPr lang="de-CH" dirty="0" err="1"/>
              <a:t>available</a:t>
            </a:r>
            <a:r>
              <a:rPr lang="de-CH" dirty="0"/>
              <a:t> </a:t>
            </a:r>
            <a:r>
              <a:rPr lang="de-CH" dirty="0" err="1"/>
              <a:t>makes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easier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discover</a:t>
            </a:r>
            <a:r>
              <a:rPr lang="de-CH" dirty="0"/>
              <a:t>, </a:t>
            </a:r>
            <a:r>
              <a:rPr lang="de-CH" dirty="0" err="1"/>
              <a:t>why</a:t>
            </a:r>
            <a:r>
              <a:rPr lang="de-CH" dirty="0"/>
              <a:t>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work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.</a:t>
            </a:r>
          </a:p>
          <a:p>
            <a:r>
              <a:rPr lang="de-CH" dirty="0" err="1"/>
              <a:t>Moreover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online, </a:t>
            </a:r>
            <a:r>
              <a:rPr lang="de-CH" dirty="0" err="1"/>
              <a:t>yielding</a:t>
            </a:r>
            <a:r>
              <a:rPr lang="de-CH" dirty="0"/>
              <a:t> a </a:t>
            </a:r>
            <a:r>
              <a:rPr lang="de-CH" dirty="0" err="1"/>
              <a:t>continuous</a:t>
            </a:r>
            <a:r>
              <a:rPr lang="de-CH" dirty="0"/>
              <a:t> </a:t>
            </a:r>
            <a:r>
              <a:rPr lang="de-CH" dirty="0" err="1"/>
              <a:t>monitoring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involved</a:t>
            </a:r>
            <a:r>
              <a:rPr lang="de-CH" dirty="0"/>
              <a:t> </a:t>
            </a:r>
            <a:r>
              <a:rPr lang="de-CH" dirty="0" err="1"/>
              <a:t>llms</a:t>
            </a:r>
            <a:r>
              <a:rPr lang="de-CH" dirty="0"/>
              <a:t>.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3723105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9716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142f3099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142f3099b_0_13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50496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203edafb5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203edafb58_0_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03edafb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203edafb58_0_2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1860d3ab9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1860d3ab9_0_20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142f3099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f142f3099b_0_12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533881" y="192127"/>
            <a:ext cx="1645433" cy="164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272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3" imgW="270" imgH="270" progId="TCLayout.ActiveDocument.1">
                  <p:embed/>
                </p:oleObj>
              </mc:Choice>
              <mc:Fallback>
                <p:oleObj name="think-cell Folie" r:id="rId13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1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5" r:id="rId7"/>
    <p:sldLayoutId id="2147483717" r:id="rId8"/>
    <p:sldLayoutId id="2147483730" r:id="rId9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uring_(microarchitecture)" TargetMode="External"/><Relationship Id="rId7" Type="http://schemas.openxmlformats.org/officeDocument/2006/relationships/hyperlink" Target="https://en.wikipedia.org/wiki/Hopper_(microarchitecture)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da_Lovelace_(microarchitecture)" TargetMode="External"/><Relationship Id="rId5" Type="http://schemas.openxmlformats.org/officeDocument/2006/relationships/hyperlink" Target="https://en.wikipedia.org/wiki/Ampere_(microarchitecture)" TargetMode="External"/><Relationship Id="rId4" Type="http://schemas.openxmlformats.org/officeDocument/2006/relationships/hyperlink" Target="https://en.wikipedia.org/wiki/Volta_(microarchitecture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" TargetMode="External"/><Relationship Id="rId3" Type="http://schemas.openxmlformats.org/officeDocument/2006/relationships/hyperlink" Target="https://accounts.google.com/" TargetMode="External"/><Relationship Id="rId7" Type="http://schemas.openxmlformats.org/officeDocument/2006/relationships/hyperlink" Target="https://huggingface.co/google/gemma-2-2b-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uggingface.co/meta-llama/Meta-Llama-3.1-8B-Instruct" TargetMode="External"/><Relationship Id="rId5" Type="http://schemas.openxmlformats.org/officeDocument/2006/relationships/hyperlink" Target="https://huggingface.co/join" TargetMode="External"/><Relationship Id="rId4" Type="http://schemas.openxmlformats.org/officeDocument/2006/relationships/hyperlink" Target="https://colab.research.google.com/" TargetMode="External"/><Relationship Id="rId9" Type="http://schemas.openxmlformats.org/officeDocument/2006/relationships/hyperlink" Target="https://colab.research.google.com/github/DJCordhose/practical-llm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ansformers/main/en/quantization/over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/conceptual/quantization#quantization-with-bitsandby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blog/hf-bitsandbytes-integration#is-it-faster-than-native-models" TargetMode="External"/><Relationship Id="rId5" Type="http://schemas.openxmlformats.org/officeDocument/2006/relationships/hyperlink" Target="https://huggingface.co/blog/4bit-transformers-bitsandbytes" TargetMode="External"/><Relationship Id="rId4" Type="http://schemas.openxmlformats.org/officeDocument/2006/relationships/hyperlink" Target="https://huggingface.co/blog/hf-bitsandbytes-integration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gerganov/llama.cpp/blob/master/README.md" TargetMode="External"/><Relationship Id="rId7" Type="http://schemas.openxmlformats.org/officeDocument/2006/relationships/hyperlink" Target="https://www.theregister.com/2024/03/17/ai_pc_local_ll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lama/ollama" TargetMode="External"/><Relationship Id="rId5" Type="http://schemas.openxmlformats.org/officeDocument/2006/relationships/hyperlink" Target="https://ollama.com/" TargetMode="External"/><Relationship Id="rId4" Type="http://schemas.openxmlformats.org/officeDocument/2006/relationships/hyperlink" Target="https://www.theregister.com/2024/07/14/quantization_llm_feature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huggingface.co/chat/" TargetMode="External"/><Relationship Id="rId5" Type="http://schemas.openxmlformats.org/officeDocument/2006/relationships/hyperlink" Target="https://build.nvidia.com/explore/discover" TargetMode="External"/><Relationship Id="rId4" Type="http://schemas.openxmlformats.org/officeDocument/2006/relationships/hyperlink" Target="https://developer.nvidia.com/ni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istral.ai/news/mixtral-of-expert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401.04088" TargetMode="External"/><Relationship Id="rId4" Type="http://schemas.openxmlformats.org/officeDocument/2006/relationships/hyperlink" Target="https://huggingface.co/mistralai/Mixtral-8x7B-Instruct-v0.1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eta-llama/Meta-Llama-3.1-70B-Instruc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lama.meta.com/" TargetMode="External"/><Relationship Id="rId4" Type="http://schemas.openxmlformats.org/officeDocument/2006/relationships/hyperlink" Target="https://ai.meta.com/blog/meta-llama-3-1/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docs/text-generation-inferenc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ackwell_(microarchitecture)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eise.de/news/Nvidias-neue-KI-Chips-Blackwell-GB200-und-schnelles-NVLink-9658475.html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/blob/main/Assessment.ipynb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DJCordhose/practical-llm/blob/main/Eval4pptx.ipynb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JCordhose/practical-llm/blob/main/Assessment_Mixtral_8x7B.ipynb" TargetMode="External"/><Relationship Id="rId3" Type="http://schemas.openxmlformats.org/officeDocument/2006/relationships/hyperlink" Target="https://colab.research.google.com/github/DJCordhose/practical-llm/blob/main/Assessment_SetFit.ipynb" TargetMode="External"/><Relationship Id="rId7" Type="http://schemas.openxmlformats.org/officeDocument/2006/relationships/hyperlink" Target="https://colab.research.google.com/github/DJCordhose/practical-llm/blob/main/Assessment_Llama_3.1_8B_Full_T4.ipynb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lab.research.google.com/github/DJCordhose/practical-llm/blob/main/Assessment_Llama_3.1_8B_Quantize_T4.ipynb" TargetMode="External"/><Relationship Id="rId5" Type="http://schemas.openxmlformats.org/officeDocument/2006/relationships/hyperlink" Target="https://colab.research.google.com/github/DJCordhose/practical-llm/blob/main/Assessment_Gemma_2_2B_T4.ipynb" TargetMode="External"/><Relationship Id="rId4" Type="http://schemas.openxmlformats.org/officeDocument/2006/relationships/hyperlink" Target="https://colab.research.google.com/github/DJCordhose/practical-llm/blob/main/Assessment_Phi_3_mini_T4.ipynb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ai.com/blog/open-source-llm-evaluation#drift-detection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evidentlyai.com/blog/data-drift-detection-large-datasets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index/new-embedding-models-and-api-updates/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evidentlyai.com/blog/embedding-drift-detection" TargetMode="External"/><Relationship Id="rId4" Type="http://schemas.openxmlformats.org/officeDocument/2006/relationships/hyperlink" Target="https://arxiv.org/abs/1810.11953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Our Prep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Before travel</a:t>
            </a:r>
            <a:endParaRPr b="1" dirty="0"/>
          </a:p>
          <a:p>
            <a:r>
              <a:rPr lang="en" dirty="0"/>
              <a:t>Have a fallback for WiFi outage</a:t>
            </a:r>
            <a:endParaRPr dirty="0"/>
          </a:p>
          <a:p>
            <a:pPr lvl="1"/>
            <a:r>
              <a:rPr lang="en" dirty="0"/>
              <a:t>Download these slides as PDF</a:t>
            </a:r>
            <a:endParaRPr dirty="0"/>
          </a:p>
          <a:p>
            <a:pPr lvl="1"/>
            <a:r>
              <a:rPr lang="en" dirty="0"/>
              <a:t>Clone repo with latest version of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On Site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Figure out speaker WiFi</a:t>
            </a:r>
            <a:endParaRPr dirty="0"/>
          </a:p>
          <a:p>
            <a:r>
              <a:rPr lang="en" dirty="0"/>
              <a:t>Show prerequisites as first slide before beginning of workshop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a Decoder Model </a:t>
            </a:r>
            <a:r>
              <a:rPr lang="de-CH" dirty="0" err="1"/>
              <a:t>work</a:t>
            </a:r>
            <a:r>
              <a:rPr lang="de-CH" dirty="0"/>
              <a:t> ?</a:t>
            </a:r>
            <a:endParaRPr lang="en-CH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87D8BCA-9B96-033F-44CF-3DAFD0F482CE}"/>
              </a:ext>
            </a:extLst>
          </p:cNvPr>
          <p:cNvGrpSpPr/>
          <p:nvPr/>
        </p:nvGrpSpPr>
        <p:grpSpPr>
          <a:xfrm>
            <a:off x="3665458" y="1788257"/>
            <a:ext cx="1016625" cy="695895"/>
            <a:chOff x="3665458" y="1788257"/>
            <a:chExt cx="1016625" cy="695895"/>
          </a:xfrm>
        </p:grpSpPr>
        <p:sp>
          <p:nvSpPr>
            <p:cNvPr id="15" name="Arrow: Down 14">
              <a:extLst>
                <a:ext uri="{FF2B5EF4-FFF2-40B4-BE49-F238E27FC236}">
                  <a16:creationId xmlns:a16="http://schemas.microsoft.com/office/drawing/2014/main" id="{C774D972-4550-0123-44AB-7588F0423FE5}"/>
                </a:ext>
              </a:extLst>
            </p:cNvPr>
            <p:cNvSpPr/>
            <p:nvPr/>
          </p:nvSpPr>
          <p:spPr>
            <a:xfrm rot="16200000">
              <a:off x="3987683" y="1589545"/>
              <a:ext cx="408647" cy="806071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E3B97BD-3D6A-DE4C-FFB5-CE569756A017}"/>
                </a:ext>
              </a:extLst>
            </p:cNvPr>
            <p:cNvSpPr txBox="1"/>
            <p:nvPr/>
          </p:nvSpPr>
          <p:spPr>
            <a:xfrm>
              <a:off x="3665458" y="2227607"/>
              <a:ext cx="1016625" cy="256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b="1" dirty="0">
                  <a:solidFill>
                    <a:schemeClr val="bg2"/>
                  </a:solidFill>
                </a:rPr>
                <a:t>[312, 2,17,…]</a:t>
              </a:r>
              <a:endParaRPr lang="en-CH" sz="1067" b="1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7E5D13-4E0A-5620-EA7A-CD5B6B8BCCAF}"/>
              </a:ext>
            </a:extLst>
          </p:cNvPr>
          <p:cNvSpPr txBox="1"/>
          <p:nvPr/>
        </p:nvSpPr>
        <p:spPr>
          <a:xfrm>
            <a:off x="4528457" y="4582141"/>
            <a:ext cx="2502352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Trained</a:t>
            </a:r>
            <a:r>
              <a:rPr lang="de-CH" sz="1599" dirty="0"/>
              <a:t> on </a:t>
            </a:r>
            <a:r>
              <a:rPr lang="de-CH" sz="1599" dirty="0" err="1"/>
              <a:t>huge</a:t>
            </a:r>
            <a:r>
              <a:rPr lang="de-CH" sz="1599" dirty="0"/>
              <a:t> </a:t>
            </a:r>
            <a:r>
              <a:rPr lang="de-CH" sz="1599" dirty="0" err="1"/>
              <a:t>datasets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Does</a:t>
            </a:r>
            <a:r>
              <a:rPr lang="de-CH" sz="1599" dirty="0"/>
              <a:t> not </a:t>
            </a:r>
            <a:r>
              <a:rPr lang="de-CH" sz="1599" dirty="0" err="1"/>
              <a:t>change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Same </a:t>
            </a:r>
            <a:r>
              <a:rPr lang="de-CH" sz="1599" dirty="0" err="1"/>
              <a:t>for</a:t>
            </a:r>
            <a:r>
              <a:rPr lang="de-CH" sz="1599" dirty="0"/>
              <a:t> all </a:t>
            </a:r>
            <a:r>
              <a:rPr lang="de-CH" sz="1599" dirty="0" err="1"/>
              <a:t>users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model</a:t>
            </a:r>
            <a:r>
              <a:rPr lang="de-CH" sz="1599" b="1" dirty="0"/>
              <a:t>»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5904C2-590C-D400-2E98-8EF810931572}"/>
              </a:ext>
            </a:extLst>
          </p:cNvPr>
          <p:cNvSpPr txBox="1"/>
          <p:nvPr/>
        </p:nvSpPr>
        <p:spPr>
          <a:xfrm>
            <a:off x="784680" y="4589130"/>
            <a:ext cx="2727991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users</a:t>
            </a:r>
            <a:r>
              <a:rPr lang="de-CH" sz="1599" dirty="0"/>
              <a:t> </a:t>
            </a:r>
            <a:r>
              <a:rPr lang="de-CH" sz="1599" dirty="0" err="1"/>
              <a:t>goal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Unique </a:t>
            </a:r>
            <a:r>
              <a:rPr lang="de-CH" sz="1599" dirty="0" err="1"/>
              <a:t>for</a:t>
            </a:r>
            <a:r>
              <a:rPr lang="de-CH" sz="1599" dirty="0"/>
              <a:t> </a:t>
            </a:r>
            <a:r>
              <a:rPr lang="de-CH" sz="1599" dirty="0" err="1"/>
              <a:t>each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&amp; </a:t>
            </a:r>
            <a:r>
              <a:rPr lang="de-CH" sz="1599" dirty="0" err="1"/>
              <a:t>user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Contains</a:t>
            </a:r>
            <a:r>
              <a:rPr lang="de-CH" sz="1599" dirty="0"/>
              <a:t> </a:t>
            </a:r>
            <a:r>
              <a:rPr lang="de-CH" sz="1599" dirty="0" err="1"/>
              <a:t>the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</a:t>
            </a:r>
            <a:r>
              <a:rPr lang="de-CH" sz="1599" dirty="0" err="1"/>
              <a:t>history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context</a:t>
            </a:r>
            <a:r>
              <a:rPr lang="de-CH" sz="1599" b="1" dirty="0"/>
              <a:t>»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C93E8C-4D19-B449-2D23-154B7F12324F}"/>
              </a:ext>
            </a:extLst>
          </p:cNvPr>
          <p:cNvSpPr txBox="1"/>
          <p:nvPr/>
        </p:nvSpPr>
        <p:spPr>
          <a:xfrm>
            <a:off x="9318173" y="4582141"/>
            <a:ext cx="2497140" cy="9843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Single «</a:t>
            </a:r>
            <a:r>
              <a:rPr lang="de-CH" sz="1599" dirty="0" err="1"/>
              <a:t>word</a:t>
            </a:r>
            <a:r>
              <a:rPr lang="de-CH" sz="1599" dirty="0"/>
              <a:t>»</a:t>
            </a:r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context</a:t>
            </a:r>
            <a:r>
              <a:rPr lang="de-CH" sz="1599" dirty="0"/>
              <a:t> and </a:t>
            </a:r>
            <a:r>
              <a:rPr lang="de-CH" sz="1599" dirty="0" err="1"/>
              <a:t>model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token</a:t>
            </a:r>
            <a:r>
              <a:rPr lang="de-CH" sz="1599" b="1" dirty="0"/>
              <a:t>»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B30153-0D1E-05DB-DBEC-F3DD65F766B3}"/>
              </a:ext>
            </a:extLst>
          </p:cNvPr>
          <p:cNvSpPr txBox="1"/>
          <p:nvPr/>
        </p:nvSpPr>
        <p:spPr>
          <a:xfrm>
            <a:off x="1313889" y="1197057"/>
            <a:ext cx="807913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 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D0391B-949C-4CAA-E9DF-A8128F30281E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01CC458-6C74-B5DE-FE9C-9A887CB2537E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14" name="Double Bracket 13">
              <a:extLst>
                <a:ext uri="{FF2B5EF4-FFF2-40B4-BE49-F238E27FC236}">
                  <a16:creationId xmlns:a16="http://schemas.microsoft.com/office/drawing/2014/main" id="{0D37E134-2800-1F22-AA8B-F38DAA100285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685586F-492A-EAE5-140F-08388A903E33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-24</a:t>
              </a:r>
            </a:p>
            <a:p>
              <a:pPr algn="ctr"/>
              <a:r>
                <a:rPr lang="de-CH" sz="800" b="1" dirty="0"/>
                <a:t>39</a:t>
              </a:r>
            </a:p>
            <a:p>
              <a:pPr algn="ctr"/>
              <a:r>
                <a:rPr lang="de-CH" sz="800" b="1" dirty="0"/>
                <a:t>-398</a:t>
              </a:r>
            </a:p>
            <a:p>
              <a:pPr algn="ctr"/>
              <a:r>
                <a:rPr lang="de-CH" sz="800" b="1" dirty="0"/>
                <a:t>91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5" grpId="0" animBg="1"/>
      <p:bldP spid="26" grpId="0" animBg="1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7C8703-5709-2301-3B62-5B25D03BB920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684CA0B-AC00-B632-694D-D20FB4EF8DB9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8" name="Double Bracket 7">
              <a:extLst>
                <a:ext uri="{FF2B5EF4-FFF2-40B4-BE49-F238E27FC236}">
                  <a16:creationId xmlns:a16="http://schemas.microsoft.com/office/drawing/2014/main" id="{3ECE65BD-8ED1-5518-CFDC-47394706F967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ECAE7F0-1D03-7471-8247-60E571D66DFA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3.1</a:t>
              </a:r>
            </a:p>
            <a:p>
              <a:pPr algn="ctr"/>
              <a:r>
                <a:rPr lang="de-CH" sz="800" b="1" dirty="0"/>
                <a:t>14.1</a:t>
              </a:r>
            </a:p>
            <a:p>
              <a:pPr algn="ctr"/>
              <a:r>
                <a:rPr lang="de-CH" sz="800" b="1" dirty="0"/>
                <a:t>45.9</a:t>
              </a:r>
            </a:p>
            <a:p>
              <a:pPr algn="ctr"/>
              <a:r>
                <a:rPr lang="de-CH" sz="800" b="1" dirty="0"/>
                <a:t>-7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615826" y="1869598"/>
            <a:ext cx="11381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784679" y="4582140"/>
            <a:ext cx="11253247" cy="1230465"/>
            <a:chOff x="588509" y="3436606"/>
            <a:chExt cx="8272975" cy="9228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83EB5AD-730E-19B7-E8EA-E899B2DC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71E2F0-3E5E-F2B3-CD79-8A354AFC75F1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E5651EA-B2D4-735E-9167-DD07B7344651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14" name="Double Bracket 13">
              <a:extLst>
                <a:ext uri="{FF2B5EF4-FFF2-40B4-BE49-F238E27FC236}">
                  <a16:creationId xmlns:a16="http://schemas.microsoft.com/office/drawing/2014/main" id="{161DC924-60D0-F49F-DD8A-72626EEF7E5A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B69F391-B86A-50DC-95F9-767E342D9BB3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2.78</a:t>
              </a:r>
            </a:p>
            <a:p>
              <a:pPr algn="ctr"/>
              <a:r>
                <a:rPr lang="de-CH" sz="800" b="1" dirty="0"/>
                <a:t>0.02</a:t>
              </a:r>
            </a:p>
            <a:p>
              <a:pPr algn="ctr"/>
              <a:r>
                <a:rPr lang="de-CH" sz="800" b="1" dirty="0"/>
                <a:t>98.7</a:t>
              </a:r>
            </a:p>
            <a:p>
              <a:pPr algn="ctr"/>
              <a:r>
                <a:rPr lang="de-CH" sz="800" b="1" dirty="0"/>
                <a:t>-23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75576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85182" y="1869598"/>
            <a:ext cx="37510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latin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2AC3F91-70A9-3CDA-08E6-0000DE318842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4067DB-7A3E-C0FF-D385-D48E1FF6ADA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8C1FB3-341E-CDD1-D7EB-3EF772D9D34F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2B306E-7EC2-26BA-5549-B265372B6054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219FA7-7CC8-F35E-A3CF-502FFC909CE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4A120578-5567-F57A-AAD1-3328137EE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400C2D7-BBBC-0502-E7AB-4EC9183FF73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2172CD-6A6E-422C-CEA3-4A7EA0D0B5B8}"/>
              </a:ext>
            </a:extLst>
          </p:cNvPr>
          <p:cNvGrpSpPr/>
          <p:nvPr/>
        </p:nvGrpSpPr>
        <p:grpSpPr>
          <a:xfrm>
            <a:off x="7166738" y="1374828"/>
            <a:ext cx="2415111" cy="1319388"/>
            <a:chOff x="5375053" y="1031121"/>
            <a:chExt cx="1811333" cy="989541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138D11C2-9368-6A51-0D2A-929BC2EADF7E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20B9E252-E639-3DF3-0153-8D7791B8793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D725669-64F0-056D-41B4-17C73FAA0EE6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810531BE-969D-E17F-EA2B-49A965CB1C8E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F77DF3D-CA6D-EB34-FD81-5FF668191629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b="1" dirty="0"/>
                  <a:t>2.78</a:t>
                </a:r>
              </a:p>
              <a:p>
                <a:pPr algn="ctr"/>
                <a:r>
                  <a:rPr lang="de-CH" sz="800" b="1" dirty="0"/>
                  <a:t>0.02</a:t>
                </a:r>
              </a:p>
              <a:p>
                <a:pPr algn="ctr"/>
                <a:r>
                  <a:rPr lang="de-CH" sz="800" b="1" dirty="0"/>
                  <a:t>98.7</a:t>
                </a:r>
              </a:p>
              <a:p>
                <a:pPr algn="ctr"/>
                <a:r>
                  <a:rPr lang="de-CH" sz="800" b="1" dirty="0"/>
                  <a:t>-23</a:t>
                </a:r>
              </a:p>
              <a:p>
                <a:pPr algn="ctr"/>
                <a:r>
                  <a:rPr lang="de-CH" sz="800" b="1" dirty="0"/>
                  <a:t>…</a:t>
                </a:r>
                <a:endParaRPr lang="en-CH" sz="800" b="1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DDD019-A559-45D1-C8F3-578D4F915DA3}"/>
              </a:ext>
            </a:extLst>
          </p:cNvPr>
          <p:cNvSpPr txBox="1"/>
          <p:nvPr/>
        </p:nvSpPr>
        <p:spPr>
          <a:xfrm>
            <a:off x="3665458" y="2227607"/>
            <a:ext cx="101662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b="1" dirty="0">
                <a:solidFill>
                  <a:schemeClr val="bg2"/>
                </a:solidFill>
              </a:rPr>
              <a:t>[312, 2,17,…]</a:t>
            </a:r>
            <a:endParaRPr lang="en-CH" sz="1067" b="1" dirty="0">
              <a:solidFill>
                <a:schemeClr val="bg2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8DE1C45-0CFE-DE79-10B9-ABEEF5C53412}"/>
              </a:ext>
            </a:extLst>
          </p:cNvPr>
          <p:cNvCxnSpPr>
            <a:cxnSpLocks/>
            <a:endCxn id="23" idx="2"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Down 18">
            <a:extLst>
              <a:ext uri="{FF2B5EF4-FFF2-40B4-BE49-F238E27FC236}">
                <a16:creationId xmlns:a16="http://schemas.microsoft.com/office/drawing/2014/main" id="{27B2E475-7E60-E1A4-6ECE-6EC255ECC75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64C6176-81A5-3733-2172-76A633C5E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8540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9317CC-84C8-3E5C-3739-4D50BA07FABB}"/>
              </a:ext>
            </a:extLst>
          </p:cNvPr>
          <p:cNvGrpSpPr/>
          <p:nvPr/>
        </p:nvGrpSpPr>
        <p:grpSpPr>
          <a:xfrm>
            <a:off x="7166738" y="1374829"/>
            <a:ext cx="2415111" cy="1319388"/>
            <a:chOff x="5375053" y="1031121"/>
            <a:chExt cx="1811333" cy="989541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A45A136B-A2F4-0705-EE88-82FE8EAE3DA1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34" name="Google Shape;186;p34">
              <a:extLst>
                <a:ext uri="{FF2B5EF4-FFF2-40B4-BE49-F238E27FC236}">
                  <a16:creationId xmlns:a16="http://schemas.microsoft.com/office/drawing/2014/main" id="{A6185702-D712-3104-3C37-A43FA757D7A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Double Bracket 36">
              <a:extLst>
                <a:ext uri="{FF2B5EF4-FFF2-40B4-BE49-F238E27FC236}">
                  <a16:creationId xmlns:a16="http://schemas.microsoft.com/office/drawing/2014/main" id="{47B24FB0-2D02-31B3-CD7C-2B633F8F4FFE}"/>
                </a:ext>
              </a:extLst>
            </p:cNvPr>
            <p:cNvSpPr/>
            <p:nvPr/>
          </p:nvSpPr>
          <p:spPr>
            <a:xfrm>
              <a:off x="5414249" y="1040267"/>
              <a:ext cx="251209" cy="980395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DF782C5-E8C6-A6BF-84DD-D89C85709C11}"/>
                </a:ext>
              </a:extLst>
            </p:cNvPr>
            <p:cNvSpPr txBox="1"/>
            <p:nvPr/>
          </p:nvSpPr>
          <p:spPr>
            <a:xfrm>
              <a:off x="5375053" y="1031121"/>
              <a:ext cx="335621" cy="530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dirty="0"/>
                <a:t>4</a:t>
              </a:r>
            </a:p>
            <a:p>
              <a:pPr algn="ctr"/>
              <a:r>
                <a:rPr lang="de-CH" sz="800" dirty="0"/>
                <a:t>17.2</a:t>
              </a:r>
            </a:p>
            <a:p>
              <a:pPr algn="ctr"/>
              <a:r>
                <a:rPr lang="de-CH" sz="800" dirty="0"/>
                <a:t>-33</a:t>
              </a:r>
            </a:p>
            <a:p>
              <a:pPr algn="ctr"/>
              <a:r>
                <a:rPr lang="de-CH" sz="800" dirty="0"/>
                <a:t>0.01</a:t>
              </a:r>
            </a:p>
            <a:p>
              <a:pPr algn="ctr"/>
              <a:r>
                <a:rPr lang="de-CH" sz="800" dirty="0"/>
                <a:t>…</a:t>
              </a:r>
              <a:endParaRPr lang="en-CH" sz="8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89F3108-E642-F6DE-5794-F5A0164D4D86}"/>
              </a:ext>
            </a:extLst>
          </p:cNvPr>
          <p:cNvSpPr txBox="1"/>
          <p:nvPr/>
        </p:nvSpPr>
        <p:spPr>
          <a:xfrm>
            <a:off x="3665458" y="2227607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BE5260-5AD3-5E08-A768-5F36AB3622EF}"/>
              </a:ext>
            </a:extLst>
          </p:cNvPr>
          <p:cNvGrpSpPr/>
          <p:nvPr/>
        </p:nvGrpSpPr>
        <p:grpSpPr>
          <a:xfrm>
            <a:off x="3665458" y="1374829"/>
            <a:ext cx="4706041" cy="1319388"/>
            <a:chOff x="2749093" y="1031121"/>
            <a:chExt cx="3529531" cy="989541"/>
          </a:xfrm>
        </p:grpSpPr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6684D4DD-DD27-6A15-DC9D-F4C35C8227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ECBA1F-A3F4-FCDF-859B-3D8422DFDE62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A0AA7B5D-84D0-550C-5748-55B4F01F9A69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6E99A25-C67B-3E22-D9CC-890B5E8C71BB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dirty="0"/>
                  <a:t>0.2</a:t>
                </a:r>
              </a:p>
              <a:p>
                <a:pPr algn="ctr"/>
                <a:r>
                  <a:rPr lang="de-CH" sz="800" dirty="0"/>
                  <a:t>29.4</a:t>
                </a:r>
              </a:p>
              <a:p>
                <a:pPr algn="ctr"/>
                <a:r>
                  <a:rPr lang="de-CH" sz="800" dirty="0"/>
                  <a:t>95</a:t>
                </a:r>
              </a:p>
              <a:p>
                <a:pPr algn="ctr"/>
                <a:r>
                  <a:rPr lang="de-CH" sz="800" dirty="0"/>
                  <a:t>567</a:t>
                </a:r>
              </a:p>
              <a:p>
                <a:pPr algn="ctr"/>
                <a:r>
                  <a:rPr lang="de-CH" sz="800" dirty="0"/>
                  <a:t>…</a:t>
                </a:r>
                <a:endParaRPr lang="en-CH" sz="800" dirty="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7B912F-D8D5-BBEA-EF0E-A7CA3597A39E}"/>
                </a:ext>
              </a:extLst>
            </p:cNvPr>
            <p:cNvSpPr txBox="1"/>
            <p:nvPr/>
          </p:nvSpPr>
          <p:spPr>
            <a:xfrm>
              <a:off x="2749093" y="1670705"/>
              <a:ext cx="752851" cy="19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dirty="0">
                  <a:solidFill>
                    <a:schemeClr val="bg1">
                      <a:lumMod val="85000"/>
                    </a:schemeClr>
                  </a:solidFill>
                </a:rPr>
                <a:t>[312, 2,17,…]</a:t>
              </a:r>
              <a:endParaRPr lang="en-CH" sz="1067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Decoder On-Prem </a:t>
            </a:r>
            <a:r>
              <a:rPr lang="de-DE" dirty="0"/>
              <a:t>Challenges</a:t>
            </a:r>
            <a:endParaRPr dirty="0"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Context sizes vary (depending on the Model)</a:t>
            </a:r>
            <a:endParaRPr dirty="0"/>
          </a:p>
          <a:p>
            <a:pPr lvl="1"/>
            <a:r>
              <a:rPr lang="en" dirty="0"/>
              <a:t>with large contexts certain positions might be blind spots</a:t>
            </a:r>
            <a:endParaRPr dirty="0"/>
          </a:p>
          <a:p>
            <a:r>
              <a:rPr lang="en" dirty="0"/>
              <a:t>Memory consumption grows with context used</a:t>
            </a:r>
            <a:endParaRPr dirty="0"/>
          </a:p>
          <a:p>
            <a:r>
              <a:rPr lang="en" dirty="0"/>
              <a:t>Response time grows with tokens produced</a:t>
            </a:r>
            <a:endParaRPr dirty="0"/>
          </a:p>
          <a:p>
            <a:pPr marL="152396" indent="0">
              <a:buNone/>
            </a:pPr>
            <a:endParaRPr lang="en" b="1" dirty="0"/>
          </a:p>
          <a:p>
            <a:pPr marL="152396" indent="0">
              <a:buNone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Inference on GPU only</a:t>
            </a:r>
            <a:endParaRPr dirty="0">
              <a:solidFill>
                <a:schemeClr val="tx2"/>
              </a:solidFill>
              <a:highlight>
                <a:srgbClr val="808080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Comparing suitable NVDIA GPUs</a:t>
            </a:r>
            <a:endParaRPr dirty="0"/>
          </a:p>
        </p:txBody>
      </p:sp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65655">
              <a:spcBef>
                <a:spcPts val="800"/>
              </a:spcBef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tx2"/>
                </a:solidFill>
                <a:highlight>
                  <a:srgbClr val="808080"/>
                </a:highlight>
              </a:rPr>
              <a:t>T4</a:t>
            </a:r>
            <a:r>
              <a:rPr lang="en" dirty="0">
                <a:solidFill>
                  <a:srgbClr val="212121"/>
                </a:solidFill>
              </a:rPr>
              <a:t>/RTX 20</a:t>
            </a:r>
            <a:r>
              <a:rPr lang="en" sz="2533" dirty="0">
                <a:solidFill>
                  <a:srgbClr val="212121"/>
                </a:solidFill>
              </a:rPr>
              <a:t>	</a:t>
            </a:r>
            <a:r>
              <a:rPr lang="en" sz="1600" dirty="0">
                <a:solidFill>
                  <a:srgbClr val="212121"/>
                </a:solidFill>
              </a:rPr>
              <a:t>	</a:t>
            </a:r>
            <a:r>
              <a:rPr lang="en" sz="2533" dirty="0">
                <a:solidFill>
                  <a:srgbClr val="212121"/>
                </a:solidFill>
              </a:rPr>
              <a:t>: </a:t>
            </a: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https://en.wikipedia.org/wiki/Turing_(microarchitecture)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V100 - professional variant of RTX 20 consumer line: 	</a:t>
            </a:r>
            <a:r>
              <a:rPr lang="en" sz="2533" dirty="0">
                <a:solidFill>
                  <a:srgbClr val="212121"/>
                </a:solidFill>
              </a:rPr>
              <a:t>					  </a:t>
            </a:r>
            <a:r>
              <a:rPr lang="en" sz="1800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https://en.wikipedia.org/wiki/Volta_(microarchitecture)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tx2"/>
                </a:solidFill>
                <a:highlight>
                  <a:srgbClr val="808080"/>
                </a:highlight>
              </a:rPr>
              <a:t>A100</a:t>
            </a:r>
            <a:r>
              <a:rPr lang="en" dirty="0">
                <a:solidFill>
                  <a:srgbClr val="212121"/>
                </a:solidFill>
              </a:rPr>
              <a:t>/RTX 30</a:t>
            </a:r>
            <a:r>
              <a:rPr lang="en" sz="2533" dirty="0">
                <a:solidFill>
                  <a:srgbClr val="212121"/>
                </a:solidFill>
              </a:rPr>
              <a:t>		: </a:t>
            </a:r>
            <a:r>
              <a:rPr lang="en" sz="1800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https://en.wikipedia.org/wiki/Ampere_(microarchitecture)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L4/L40/RTX 40</a:t>
            </a:r>
            <a:r>
              <a:rPr lang="en" sz="2533" dirty="0">
                <a:solidFill>
                  <a:srgbClr val="212121"/>
                </a:solidFill>
              </a:rPr>
              <a:t>	: </a:t>
            </a:r>
            <a:r>
              <a:rPr lang="en" sz="1800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https://en.wikipedia.org/wiki/Ada_Lovelace_(microarchitecture)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tx2"/>
                </a:solidFill>
                <a:highlight>
                  <a:srgbClr val="808080"/>
                </a:highlight>
                <a:sym typeface="Oswald"/>
              </a:rPr>
              <a:t>H100</a:t>
            </a:r>
            <a:r>
              <a:rPr lang="en" dirty="0">
                <a:solidFill>
                  <a:srgbClr val="212121"/>
                </a:solidFill>
              </a:rPr>
              <a:t> - professional variant of RTX 40 consumer line: </a:t>
            </a:r>
            <a:r>
              <a:rPr lang="en" sz="2533" dirty="0">
                <a:solidFill>
                  <a:srgbClr val="212121"/>
                </a:solidFill>
              </a:rPr>
              <a:t>						  </a:t>
            </a:r>
            <a:r>
              <a:rPr lang="en" sz="1800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https://en.wikipedia.org/wiki/Hopper_(microarchitecture)</a:t>
            </a:r>
            <a:endParaRPr sz="1800" dirty="0">
              <a:solidFill>
                <a:srgbClr val="212121"/>
              </a:solidFill>
            </a:endParaRPr>
          </a:p>
        </p:txBody>
      </p:sp>
      <p:sp>
        <p:nvSpPr>
          <p:cNvPr id="4" name="Google Shape;256;p45">
            <a:extLst>
              <a:ext uri="{FF2B5EF4-FFF2-40B4-BE49-F238E27FC236}">
                <a16:creationId xmlns:a16="http://schemas.microsoft.com/office/drawing/2014/main" id="{CF1499D0-827B-E9BB-8C1D-4506932E91C8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1800" dirty="0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Commodity:</a:t>
            </a:r>
            <a:r>
              <a:rPr lang="en-US" sz="1800" dirty="0"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 </a:t>
            </a:r>
            <a:r>
              <a:rPr lang="en-US" sz="18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  <a:ea typeface="+mn-ea"/>
                <a:cs typeface="+mn-cs"/>
              </a:rPr>
              <a:t>available for small money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 idx="4294967295"/>
          </p:nvPr>
        </p:nvSpPr>
        <p:spPr>
          <a:xfrm>
            <a:off x="539418" y="307902"/>
            <a:ext cx="10905248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buClr>
                <a:schemeClr val="dk2"/>
              </a:buClr>
              <a:buSzPct val="36666"/>
            </a:pPr>
            <a:r>
              <a:rPr lang="en" dirty="0"/>
              <a:t>Prerequisites - Running LLMs on Prem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4294967295"/>
          </p:nvPr>
        </p:nvSpPr>
        <p:spPr>
          <a:xfrm>
            <a:off x="422035" y="1644650"/>
            <a:ext cx="11360150" cy="4446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  <a:buAutoNum type="arabicPeriod"/>
            </a:pPr>
            <a:r>
              <a:rPr lang="en" sz="2133" dirty="0"/>
              <a:t>Create a Google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https://accounts.google.com/</a:t>
            </a:r>
            <a:r>
              <a:rPr lang="en" sz="2133" dirty="0"/>
              <a:t> 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Login with that account into Google Colab: </a:t>
            </a:r>
            <a:r>
              <a:rPr lang="en" sz="2133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r>
              <a:rPr lang="en" sz="2133" dirty="0"/>
              <a:t>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 Huggingface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https://huggingface.co/join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an access token and save it for later use in the notebooks: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</a:t>
            </a:r>
            <a:r>
              <a:rPr lang="de-CH" sz="2133" u="sng" dirty="0">
                <a:solidFill>
                  <a:srgbClr val="1155CC"/>
                </a:solidFill>
              </a:rPr>
              <a:t>settings/tokens</a:t>
            </a:r>
            <a:endParaRPr lang="en-US" sz="2133" dirty="0"/>
          </a:p>
          <a:p>
            <a:pPr indent="-440256">
              <a:buSzPts val="1600"/>
              <a:buAutoNum type="arabicPeriod"/>
            </a:pPr>
            <a:r>
              <a:rPr lang="en-US" sz="2133" dirty="0"/>
              <a:t>Request access to gated </a:t>
            </a:r>
            <a:r>
              <a:rPr lang="en-US" sz="2133" dirty="0" err="1"/>
              <a:t>Huggingface</a:t>
            </a:r>
            <a:r>
              <a:rPr lang="en-US" sz="2133" dirty="0"/>
              <a:t> models:</a:t>
            </a: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https://huggingface.co/meta-llama/Meta-Llama-3.1-8B-Instruct</a:t>
            </a:r>
            <a:r>
              <a:rPr lang="en" sz="2133" u="sng" dirty="0">
                <a:solidFill>
                  <a:srgbClr val="1155CC"/>
                </a:solidFill>
              </a:rPr>
              <a:t> </a:t>
            </a:r>
            <a:endParaRPr sz="2133" u="sng" dirty="0">
              <a:solidFill>
                <a:srgbClr val="1155CC"/>
              </a:solidFill>
            </a:endParaRP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https://huggingface.co/google/gemma-2-2b-it</a:t>
            </a:r>
            <a:endParaRPr sz="2133" u="sng" dirty="0">
              <a:solidFill>
                <a:srgbClr val="1155CC"/>
              </a:solidFill>
            </a:endParaRPr>
          </a:p>
          <a:p>
            <a:pPr indent="-440256">
              <a:buSzPts val="1600"/>
              <a:buAutoNum type="arabicPeriod"/>
            </a:pPr>
            <a:r>
              <a:rPr lang="en" sz="2133" dirty="0"/>
              <a:t>Make sure you can open the workshop notebooks in Colab: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" sz="2133" u="sng" dirty="0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colab.research.google.com/github/DJCordhose/practical-llm</a:t>
            </a:r>
            <a:endParaRPr sz="3067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What can we work with?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Limiting factor is GPU RAM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T4		: 16GB</a:t>
            </a:r>
            <a:endParaRPr dirty="0"/>
          </a:p>
          <a:p>
            <a:r>
              <a:rPr lang="en" dirty="0"/>
              <a:t>A100	: 40GB/80GB</a:t>
            </a:r>
            <a:endParaRPr dirty="0"/>
          </a:p>
          <a:p>
            <a:r>
              <a:rPr lang="en" dirty="0"/>
              <a:t>L4		: 24GB (L40: 48GB)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US" dirty="0"/>
              <a:t>Limiting factor is GPU RAM: </a:t>
            </a:r>
            <a:r>
              <a:rPr lang="de-CH" dirty="0" err="1"/>
              <a:t>Quantization</a:t>
            </a:r>
            <a:endParaRPr lang="de-CH" dirty="0"/>
          </a:p>
        </p:txBody>
      </p:sp>
      <p:sp>
        <p:nvSpPr>
          <p:cNvPr id="214" name="Google Shape;214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Typical resolution is 16 Bit</a:t>
            </a:r>
            <a:endParaRPr dirty="0"/>
          </a:p>
          <a:p>
            <a:r>
              <a:rPr lang="en" dirty="0"/>
              <a:t>Each parameter takes 2 Bytes</a:t>
            </a:r>
            <a:endParaRPr dirty="0"/>
          </a:p>
          <a:p>
            <a:r>
              <a:rPr lang="en" dirty="0"/>
              <a:t>Transient memory and storage of context comes on top</a:t>
            </a:r>
            <a:endParaRPr dirty="0"/>
          </a:p>
          <a:p>
            <a:r>
              <a:rPr lang="en" dirty="0"/>
              <a:t>Varies with </a:t>
            </a:r>
            <a:endParaRPr dirty="0"/>
          </a:p>
          <a:p>
            <a:pPr lvl="1"/>
            <a:r>
              <a:rPr lang="en" dirty="0"/>
              <a:t>length of context</a:t>
            </a:r>
            <a:endParaRPr dirty="0"/>
          </a:p>
          <a:p>
            <a:pPr lvl="1"/>
            <a:r>
              <a:rPr lang="en" dirty="0"/>
              <a:t>architecture of model</a:t>
            </a:r>
            <a:endParaRPr dirty="0"/>
          </a:p>
          <a:p>
            <a:r>
              <a:rPr lang="en" dirty="0"/>
              <a:t>What about reducing resolution to 8 Bit or 4 Bit (and even 1 Bit)? </a:t>
            </a:r>
            <a:endParaRPr dirty="0"/>
          </a:p>
          <a:p>
            <a:r>
              <a:rPr lang="en" dirty="0"/>
              <a:t>Thus cutting memory requirement down to half or quarter?</a:t>
            </a:r>
            <a:endParaRPr dirty="0"/>
          </a:p>
          <a:p>
            <a:r>
              <a:rPr lang="en" dirty="0"/>
              <a:t>Overview: </a:t>
            </a: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https://huggingface.co/docs/transformers/main/en/quantization/overview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557530" y="165606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Bitsandbytes:</a:t>
            </a:r>
            <a:br>
              <a:rPr lang="en" dirty="0"/>
            </a:br>
            <a:r>
              <a:rPr lang="en" sz="2000" dirty="0"/>
              <a:t>Most straight forward approach to quantization</a:t>
            </a:r>
            <a:endParaRPr dirty="0"/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https://huggingface.co/docs/text-generation-inference/conceptual/quantization#quantization-with-bitsandbytes</a:t>
            </a:r>
            <a:r>
              <a:rPr lang="en" sz="1800" dirty="0"/>
              <a:t> </a:t>
            </a:r>
            <a:endParaRPr sz="1800" dirty="0"/>
          </a:p>
          <a:p>
            <a:r>
              <a:rPr lang="en" dirty="0"/>
              <a:t>Deep Dive: </a:t>
            </a: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https://huggingface.co/blog/hf-bitsandbytes-integration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Can go down to 4 Bits: </a:t>
            </a: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https://huggingface.co/blog/4bit-transformers-bitsandbytes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inference can be slower than more sophisticated methods (like GPTQ) or full FP16 precision</a:t>
            </a:r>
            <a:endParaRPr dirty="0"/>
          </a:p>
          <a:p>
            <a:pPr lvl="1"/>
            <a:r>
              <a:rPr lang="en" sz="1800" u="sng" dirty="0">
                <a:solidFill>
                  <a:schemeClr val="hlink"/>
                </a:solidFill>
                <a:hlinkClick r:id="rId6"/>
              </a:rPr>
              <a:t>https://huggingface.co/blog/hf-bitsandbytes-integration#is-it-faster-than-native-models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Smaller Model vs Quantiztion</a:t>
            </a:r>
            <a:endParaRPr dirty="0"/>
          </a:p>
        </p:txBody>
      </p:sp>
      <p:sp>
        <p:nvSpPr>
          <p:cNvPr id="4" name="Google Shape;232;p41">
            <a:extLst>
              <a:ext uri="{FF2B5EF4-FFF2-40B4-BE49-F238E27FC236}">
                <a16:creationId xmlns:a16="http://schemas.microsoft.com/office/drawing/2014/main" id="{9969FBFE-1C4A-6761-E781-DCDE359C2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18824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1400" b="1" dirty="0"/>
              <a:t>Smaller Models:</a:t>
            </a:r>
            <a:endParaRPr sz="1400" b="1" dirty="0"/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Key Driver multi language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Microsoft Phi 3.5 3.8B: https://huggingface.co/microsoft/Phi-3.5-mini-instruct 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en" sz="1400" dirty="0"/>
              <a:t>Google Gemma 2 </a:t>
            </a:r>
            <a:r>
              <a:rPr lang="pl-PL" sz="1400" dirty="0"/>
              <a:t>2.6B: https://huggingface.co/google/gemma-2-2b-it</a:t>
            </a:r>
            <a:r>
              <a:rPr lang="de-DE" sz="1400" dirty="0"/>
              <a:t> </a:t>
            </a:r>
            <a:endParaRPr sz="1400" dirty="0"/>
          </a:p>
          <a:p>
            <a:pPr marL="0" indent="0">
              <a:spcBef>
                <a:spcPts val="1600"/>
              </a:spcBef>
              <a:buNone/>
            </a:pPr>
            <a:endParaRPr lang="en" sz="1400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1400" b="1" dirty="0"/>
              <a:t>Quantization</a:t>
            </a:r>
          </a:p>
          <a:p>
            <a:pPr marL="380990" indent="-380990">
              <a:spcBef>
                <a:spcPts val="1600"/>
              </a:spcBef>
            </a:pPr>
            <a:r>
              <a:rPr lang="de-DE" sz="1400" dirty="0"/>
              <a:t>https://huggingface.co/meta-llama/Meta-Llama-3.1-8B-Instruct 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Quantized with </a:t>
            </a:r>
            <a:r>
              <a:rPr lang="en-US" sz="1400" dirty="0" err="1"/>
              <a:t>bitsandbytes</a:t>
            </a:r>
            <a:endParaRPr lang="en-US" sz="1400" dirty="0"/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to 4-Bit: https://huggingface.co/docs/transformers/main/en/quantization/bitsandbytes?bnb=4-bit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and 8-Bit: https://huggingface.co/docs/transformers/main/en/quantization/bitsandbytes?bnb=8-bit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637556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405554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Hands-On: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Quantize Meta-L</a:t>
            </a:r>
            <a:r>
              <a:rPr lang="de-CH" dirty="0">
                <a:highlight>
                  <a:srgbClr val="FF9900"/>
                </a:highlight>
              </a:rPr>
              <a:t>l</a:t>
            </a:r>
            <a:r>
              <a:rPr lang="en" dirty="0">
                <a:highlight>
                  <a:srgbClr val="FF9900"/>
                </a:highlight>
              </a:rPr>
              <a:t>ama 3.1 8B 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239" name="Google Shape;239;p42"/>
          <p:cNvSpPr txBox="1"/>
          <p:nvPr/>
        </p:nvSpPr>
        <p:spPr>
          <a:xfrm>
            <a:off x="1632456" y="3364042"/>
            <a:ext cx="11132000" cy="1300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de-DE" sz="2400" dirty="0"/>
              <a:t>https://colab.research.google.com/github/DJCordhose/practical-llm/blob/main/Assessment.ipynb?hl=en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Local machine without NVIDIA GPU</a:t>
            </a:r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https://github.com/ggerganov/llama.cpp/blob/master/README.md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4"/>
              </a:rPr>
              <a:t>https://www.theregister.com/2024/07/14/quantization_llm_feature/</a:t>
            </a:r>
            <a:r>
              <a:rPr lang="en"/>
              <a:t> </a:t>
            </a:r>
            <a:endParaRPr/>
          </a:p>
          <a:p>
            <a:pPr lvl="1"/>
            <a:r>
              <a:rPr lang="en"/>
              <a:t>Quantization and optimization</a:t>
            </a:r>
            <a:endParaRPr/>
          </a:p>
          <a:p>
            <a:pPr lvl="1"/>
            <a:r>
              <a:rPr lang="en"/>
              <a:t>Optimized for Apple Silicon M1/M2/M3/M4</a:t>
            </a:r>
            <a:endParaRPr/>
          </a:p>
          <a:p>
            <a:r>
              <a:rPr lang="en"/>
              <a:t>Ollama</a:t>
            </a:r>
            <a:endParaRPr/>
          </a:p>
          <a:p>
            <a:pPr lvl="1"/>
            <a:r>
              <a:rPr lang="en"/>
              <a:t>Simplifies usage of 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5"/>
              </a:rPr>
              <a:t>https://ollama.com/</a:t>
            </a:r>
            <a:r>
              <a:rPr lang="en"/>
              <a:t> 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6"/>
              </a:rPr>
              <a:t>https://github.com/ollama/ollama</a:t>
            </a:r>
            <a:r>
              <a:rPr lang="en"/>
              <a:t>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7"/>
              </a:rPr>
              <a:t>https://www.theregister.com/2024/03/17/ai_pc_local_llm/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60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1831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0996F8-4C0F-06FE-A7B9-12474F355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649" y="1936696"/>
            <a:ext cx="2651760" cy="26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821" y="1455920"/>
            <a:ext cx="4714097" cy="813625"/>
          </a:xfrm>
        </p:spPr>
        <p:txBody>
          <a:bodyPr>
            <a:normAutofit/>
          </a:bodyPr>
          <a:lstStyle/>
          <a:p>
            <a:r>
              <a:rPr lang="de-CH" sz="2300" dirty="0">
                <a:highlight>
                  <a:srgbClr val="FF9900"/>
                </a:highlight>
              </a:rPr>
              <a:t>Coffee Break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6778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Larger Decoder Models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Big Models on Heavy Hardware ?</a:t>
            </a:r>
            <a:endParaRPr dirty="0"/>
          </a:p>
        </p:txBody>
      </p:sp>
      <p:sp>
        <p:nvSpPr>
          <p:cNvPr id="257" name="Google Shape;257;p45"/>
          <p:cNvSpPr txBox="1">
            <a:spLocks noGrp="1"/>
          </p:cNvSpPr>
          <p:nvPr>
            <p:ph type="body" idx="1"/>
          </p:nvPr>
        </p:nvSpPr>
        <p:spPr>
          <a:xfrm>
            <a:off x="401532" y="1436433"/>
            <a:ext cx="967797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r>
              <a:rPr lang="en" dirty="0"/>
              <a:t>There are more powerful versions of OS decoder models available</a:t>
            </a:r>
            <a:endParaRPr dirty="0"/>
          </a:p>
          <a:p>
            <a:pPr lvl="1"/>
            <a:r>
              <a:rPr lang="en" dirty="0"/>
              <a:t>Rival OpenAI GPT 3.5</a:t>
            </a:r>
            <a:endParaRPr dirty="0"/>
          </a:p>
          <a:p>
            <a:pPr lvl="1"/>
            <a:r>
              <a:rPr lang="en" dirty="0"/>
              <a:t>Support for major European languages</a:t>
            </a:r>
            <a:endParaRPr dirty="0"/>
          </a:p>
          <a:p>
            <a:r>
              <a:rPr lang="en" dirty="0"/>
              <a:t>Quantized versions will run on small GPUs, but far too slow for real world </a:t>
            </a:r>
            <a:endParaRPr dirty="0"/>
          </a:p>
          <a:p>
            <a:pPr lvl="1"/>
            <a:r>
              <a:rPr lang="en" dirty="0"/>
              <a:t>Useful as demonstration only</a:t>
            </a:r>
            <a:endParaRPr dirty="0"/>
          </a:p>
          <a:p>
            <a:r>
              <a:rPr lang="en" dirty="0"/>
              <a:t>Those models will run on available hardware and </a:t>
            </a: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dedicated inference server</a:t>
            </a:r>
            <a:endParaRPr dirty="0">
              <a:solidFill>
                <a:schemeClr val="tx2"/>
              </a:solidFill>
              <a:highlight>
                <a:srgbClr val="808080"/>
              </a:highlight>
            </a:endParaRPr>
          </a:p>
          <a:p>
            <a:pPr lvl="1"/>
            <a:r>
              <a:rPr lang="en" b="1" dirty="0"/>
              <a:t>H100 GPUs are are expensive, but available</a:t>
            </a:r>
            <a:endParaRPr b="1" dirty="0"/>
          </a:p>
          <a:p>
            <a:pPr lvl="1"/>
            <a:r>
              <a:rPr lang="en" dirty="0"/>
              <a:t>Inference servers optimize for latency and throughput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https://huggingface.co/docs/text-generation-inference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4"/>
              </a:rPr>
              <a:t>https://developer.nvidia.com/nim</a:t>
            </a:r>
            <a:r>
              <a:rPr lang="en" dirty="0"/>
              <a:t>  </a:t>
            </a:r>
            <a:endParaRPr dirty="0"/>
          </a:p>
          <a:p>
            <a:r>
              <a:rPr lang="en" dirty="0"/>
              <a:t>We can get a preview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5"/>
              </a:rPr>
              <a:t>https://build.nvidia.com/explore/discover</a:t>
            </a:r>
            <a:r>
              <a:rPr lang="en" dirty="0"/>
              <a:t> 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6"/>
              </a:rPr>
              <a:t>https://huggingface.co/chat/</a:t>
            </a:r>
            <a:r>
              <a:rPr lang="en" dirty="0"/>
              <a:t> </a:t>
            </a:r>
            <a:endParaRPr dirty="0"/>
          </a:p>
        </p:txBody>
      </p:sp>
      <p:sp>
        <p:nvSpPr>
          <p:cNvPr id="3" name="Google Shape;256;p45">
            <a:extLst>
              <a:ext uri="{FF2B5EF4-FFF2-40B4-BE49-F238E27FC236}">
                <a16:creationId xmlns:a16="http://schemas.microsoft.com/office/drawing/2014/main" id="{17F46087-D31E-BD55-0D1B-1573225B375B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67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The future is already here, it is just not evenly distributed</a:t>
            </a:r>
          </a:p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- William </a:t>
            </a:r>
            <a:r>
              <a:rPr lang="en-US" sz="2400" dirty="0" err="1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Gibbson</a:t>
            </a:r>
            <a:endParaRPr lang="en-US" sz="2400" dirty="0">
              <a:solidFill>
                <a:schemeClr val="accent5"/>
              </a:solidFill>
              <a:highlight>
                <a:srgbClr val="C0C0C0"/>
              </a:highlight>
              <a:latin typeface="Source Sans Pro" panose="020B0503030403020204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en" sz="6560"/>
              <a:t>Running LLMs on prem</a:t>
            </a:r>
            <a:endParaRPr sz="656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en"/>
              <a:t>A Practical Guide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Mixtral 8x7B</a:t>
            </a:r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5758">
              <a:buSzPct val="100000"/>
            </a:pPr>
            <a:r>
              <a:rPr lang="en" dirty="0"/>
              <a:t>Good context length: 24K input, 8K output</a:t>
            </a:r>
            <a:endParaRPr dirty="0"/>
          </a:p>
          <a:p>
            <a:pPr indent="-445758">
              <a:buSzPct val="100000"/>
            </a:pPr>
            <a:r>
              <a:rPr lang="en" dirty="0"/>
              <a:t>explicitly tuned for European languages (like French, Italian, German and Spanish)</a:t>
            </a:r>
            <a:endParaRPr dirty="0"/>
          </a:p>
          <a:p>
            <a:pPr indent="-445758">
              <a:buSzPct val="100000"/>
            </a:pPr>
            <a:r>
              <a:rPr lang="en" dirty="0"/>
              <a:t>only uses fraction of parameters at a time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Reference</a:t>
            </a:r>
            <a:endParaRPr b="1" dirty="0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https://mistral.ai/news/mixtral-of-experts/</a:t>
            </a:r>
            <a:r>
              <a:rPr lang="en" dirty="0"/>
              <a:t> </a:t>
            </a:r>
            <a:endParaRPr dirty="0"/>
          </a:p>
          <a:p>
            <a:pPr indent="-445758">
              <a:buSzPct val="100000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https://huggingface.co/mistralai/Mixtral-8x7B-Instruct-v0.1</a:t>
            </a:r>
            <a:r>
              <a:rPr lang="en" dirty="0"/>
              <a:t>  </a:t>
            </a:r>
            <a:endParaRPr dirty="0"/>
          </a:p>
          <a:p>
            <a:pPr indent="-445758">
              <a:buSzPct val="100000"/>
            </a:pPr>
            <a:r>
              <a:rPr lang="en" dirty="0"/>
              <a:t>Sparse Mixture of Experts (SMoE) Mixtral 8x7B: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https://arxiv.org/abs/2401.04088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Llama 3.1 70B</a:t>
            </a:r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indent="-445758">
              <a:buSzPct val="100000"/>
            </a:pPr>
            <a:r>
              <a:rPr lang="en"/>
              <a:t>Even better context length: 128k</a:t>
            </a:r>
            <a:endParaRPr/>
          </a:p>
          <a:p>
            <a:pPr indent="-445758">
              <a:buSzPct val="100000"/>
            </a:pPr>
            <a:r>
              <a:rPr lang="en"/>
              <a:t>Supported languages: English, German, French, Italian, Portuguese, Hindi, Spanish, and Thai.</a:t>
            </a:r>
            <a:endParaRPr/>
          </a:p>
          <a:p>
            <a:pPr indent="-445758">
              <a:buSzPct val="100000"/>
            </a:pPr>
            <a:r>
              <a:rPr lang="en"/>
              <a:t>Significantly better scores in European languages than 8B version</a:t>
            </a:r>
            <a:endParaRPr/>
          </a:p>
          <a:p>
            <a:pPr indent="-445758">
              <a:buSzPct val="80629"/>
            </a:pPr>
            <a:r>
              <a:rPr lang="en"/>
              <a:t>Compared to </a:t>
            </a:r>
            <a:r>
              <a:rPr lang="en" sz="2443"/>
              <a:t>Mixtral 8x7B</a:t>
            </a:r>
            <a:endParaRPr sz="2976"/>
          </a:p>
          <a:p>
            <a:pPr lvl="1" indent="-414432">
              <a:buSzPct val="77777"/>
            </a:pPr>
            <a:r>
              <a:rPr lang="en" sz="2400"/>
              <a:t>significantly better scores all over</a:t>
            </a:r>
            <a:endParaRPr/>
          </a:p>
          <a:p>
            <a:pPr lvl="1" indent="-414432">
              <a:buSzPct val="77777"/>
            </a:pPr>
            <a:r>
              <a:rPr lang="en" sz="2400"/>
              <a:t>Needs more memory and compute</a:t>
            </a:r>
            <a:endParaRPr/>
          </a:p>
          <a:p>
            <a:pPr marL="0" indent="0">
              <a:spcBef>
                <a:spcPts val="1600"/>
              </a:spcBef>
              <a:buClr>
                <a:schemeClr val="dk2"/>
              </a:buClr>
              <a:buSzPct val="61111"/>
              <a:buNone/>
            </a:pPr>
            <a:r>
              <a:rPr lang="en" b="1"/>
              <a:t>Reference</a:t>
            </a:r>
            <a:endParaRPr b="1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https://huggingface.co/meta-llama/Meta-Llama-3.1-70B-Instruct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https://ai.meta.com/blog/meta-llama-3-1/</a:t>
            </a:r>
            <a:r>
              <a:rPr lang="en"/>
              <a:t> 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https://llama.meta.com/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D39A-D15F-CA83-29D5-6AD43EED3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Big Model, </a:t>
            </a:r>
            <a:r>
              <a:rPr lang="de-CH" dirty="0" err="1"/>
              <a:t>Inference</a:t>
            </a:r>
            <a:r>
              <a:rPr lang="de-CH" dirty="0"/>
              <a:t> Server &amp; GPU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DB101-BFE4-26DF-53A3-C7AD2DA982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Model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, just </a:t>
            </a:r>
            <a:r>
              <a:rPr lang="de-CH" dirty="0" err="1"/>
              <a:t>add</a:t>
            </a:r>
            <a:r>
              <a:rPr lang="de-CH" dirty="0"/>
              <a:t> a REST API</a:t>
            </a:r>
          </a:p>
          <a:p>
            <a:r>
              <a:rPr lang="de-CH" dirty="0" err="1"/>
              <a:t>Better</a:t>
            </a:r>
            <a:r>
              <a:rPr lang="de-CH" dirty="0"/>
              <a:t>: </a:t>
            </a:r>
            <a:r>
              <a:rPr lang="de-CH" dirty="0" err="1"/>
              <a:t>Inference</a:t>
            </a:r>
            <a:r>
              <a:rPr lang="de-CH" dirty="0"/>
              <a:t> Server (</a:t>
            </a:r>
            <a:r>
              <a:rPr lang="de-CH" dirty="0" err="1"/>
              <a:t>eg</a:t>
            </a:r>
            <a:r>
              <a:rPr lang="de-CH" dirty="0"/>
              <a:t> </a:t>
            </a:r>
            <a:r>
              <a:rPr lang="de-CH" dirty="0" err="1"/>
              <a:t>Huggingface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 interface/TGI)</a:t>
            </a:r>
          </a:p>
          <a:p>
            <a:pPr lvl="1"/>
            <a:r>
              <a:rPr lang="de-CH" dirty="0" err="1"/>
              <a:t>Batching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requests</a:t>
            </a:r>
            <a:endParaRPr lang="de-CH" dirty="0"/>
          </a:p>
          <a:p>
            <a:pPr lvl="1"/>
            <a:r>
              <a:rPr lang="de-CH" dirty="0" err="1"/>
              <a:t>Automatic</a:t>
            </a:r>
            <a:r>
              <a:rPr lang="de-CH" dirty="0"/>
              <a:t> </a:t>
            </a:r>
            <a:r>
              <a:rPr lang="de-CH" dirty="0" err="1"/>
              <a:t>usage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existing</a:t>
            </a:r>
            <a:r>
              <a:rPr lang="de-CH" dirty="0"/>
              <a:t> </a:t>
            </a:r>
            <a:r>
              <a:rPr lang="de-CH" dirty="0" err="1"/>
              <a:t>hardware</a:t>
            </a:r>
            <a:endParaRPr lang="de-CH" dirty="0"/>
          </a:p>
          <a:p>
            <a:pPr lvl="1"/>
            <a:r>
              <a:rPr lang="de-CH" dirty="0" err="1"/>
              <a:t>Optimization</a:t>
            </a:r>
            <a:endParaRPr lang="de-CH" dirty="0"/>
          </a:p>
          <a:p>
            <a:pPr lvl="1"/>
            <a:r>
              <a:rPr lang="de-CH" dirty="0" err="1"/>
              <a:t>Distribute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multiple GPUs (Tensor </a:t>
            </a:r>
            <a:r>
              <a:rPr lang="de-CH" dirty="0" err="1"/>
              <a:t>parallelism</a:t>
            </a:r>
            <a:r>
              <a:rPr lang="de-CH" dirty="0"/>
              <a:t>)</a:t>
            </a:r>
          </a:p>
          <a:p>
            <a:pPr lvl="1"/>
            <a:endParaRPr lang="de-CH" dirty="0"/>
          </a:p>
        </p:txBody>
      </p:sp>
      <p:sp>
        <p:nvSpPr>
          <p:cNvPr id="4" name="Google Shape;298;p51">
            <a:extLst>
              <a:ext uri="{FF2B5EF4-FFF2-40B4-BE49-F238E27FC236}">
                <a16:creationId xmlns:a16="http://schemas.microsoft.com/office/drawing/2014/main" id="{941CD642-CFFA-7461-24DA-CD158B2B0E45}"/>
              </a:ext>
            </a:extLst>
          </p:cNvPr>
          <p:cNvSpPr txBox="1"/>
          <p:nvPr/>
        </p:nvSpPr>
        <p:spPr>
          <a:xfrm>
            <a:off x="6290333" y="6214234"/>
            <a:ext cx="5782800" cy="758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1733" u="sng" dirty="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https://huggingface.co/docs/text-generation-inference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333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557530" y="189913"/>
            <a:ext cx="6864141" cy="8299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dirty="0"/>
              <a:t>It works: </a:t>
            </a:r>
            <a:br>
              <a:rPr lang="en" sz="1800" dirty="0"/>
            </a:br>
            <a:r>
              <a:rPr lang="en" sz="1800" dirty="0"/>
              <a:t>Mixtral 8x7B on 2xH100 NVL using TGI</a:t>
            </a:r>
            <a:endParaRPr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EF587A-168A-9977-70D9-1609B68B9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305" name="Google Shape;3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1625600"/>
            <a:ext cx="11360803" cy="4066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>
            <a:spLocks noGrp="1"/>
          </p:cNvSpPr>
          <p:nvPr>
            <p:ph type="title"/>
          </p:nvPr>
        </p:nvSpPr>
        <p:spPr>
          <a:xfrm>
            <a:off x="557530" y="172640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GB200 - Future successor to both Hopper 	 &amp;Ada Lovelace</a:t>
            </a:r>
            <a:endParaRPr dirty="0"/>
          </a:p>
        </p:txBody>
      </p:sp>
      <p:sp>
        <p:nvSpPr>
          <p:cNvPr id="317" name="Google Shape;317;p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23323">
              <a:spcBef>
                <a:spcPts val="800"/>
              </a:spcBef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" sz="1867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://en.wikipedia.org/wiki/Blackwell_(microarchitecture)</a:t>
            </a:r>
            <a:endParaRPr sz="1867" u="sng" dirty="0">
              <a:solidFill>
                <a:srgbClr val="1155CC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2,5x faster than H100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2x memory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Native support for 4 Bit resolution</a:t>
            </a:r>
            <a:r>
              <a:rPr lang="en" dirty="0">
                <a:solidFill>
                  <a:srgbClr val="212121"/>
                </a:solidFill>
                <a:highlight>
                  <a:srgbClr val="808080"/>
                </a:highlight>
              </a:rPr>
              <a:t> </a:t>
            </a:r>
            <a:endParaRPr dirty="0">
              <a:solidFill>
                <a:srgbClr val="212121"/>
              </a:solidFill>
              <a:highlight>
                <a:srgbClr val="808080"/>
              </a:highlight>
            </a:endParaRPr>
          </a:p>
          <a:p>
            <a:pPr indent="-406390">
              <a:buClr>
                <a:srgbClr val="212121"/>
              </a:buClr>
              <a:buSzPts val="1200"/>
              <a:buFont typeface="Roboto"/>
              <a:buChar char="●"/>
            </a:pPr>
            <a:r>
              <a:rPr lang="en" dirty="0">
                <a:solidFill>
                  <a:srgbClr val="212121"/>
                </a:solidFill>
              </a:rPr>
              <a:t>Sped up NVLink</a:t>
            </a:r>
            <a:endParaRPr dirty="0"/>
          </a:p>
        </p:txBody>
      </p:sp>
      <p:sp>
        <p:nvSpPr>
          <p:cNvPr id="318" name="Google Shape;318;p54"/>
          <p:cNvSpPr txBox="1"/>
          <p:nvPr/>
        </p:nvSpPr>
        <p:spPr>
          <a:xfrm>
            <a:off x="415600" y="6091834"/>
            <a:ext cx="11579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4"/>
              </a:rPr>
              <a:t>https://www.heise.de/news/Nvidias-neue-KI-Chips-Blackwell-GB200-und-schnelles-NVLink-9658475.html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6778148" y="1595572"/>
            <a:ext cx="519966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Text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CH" sz="1600" dirty="0"/>
              <a:t>Pluvia </a:t>
            </a:r>
            <a:r>
              <a:rPr lang="de-CH" sz="1600" dirty="0" err="1"/>
              <a:t>is</a:t>
            </a:r>
            <a:r>
              <a:rPr lang="de-CH" sz="1600" dirty="0"/>
              <a:t> a </a:t>
            </a:r>
            <a:r>
              <a:rPr lang="en-US" sz="1600" dirty="0" err="1"/>
              <a:t>latin</a:t>
            </a:r>
            <a:r>
              <a:rPr lang="en-US" sz="1600" dirty="0"/>
              <a:t> word meaning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The </a:t>
            </a:r>
            <a:r>
              <a:rPr lang="en-US" sz="1600" dirty="0" err="1"/>
              <a:t>latin</a:t>
            </a:r>
            <a:r>
              <a:rPr lang="en-US" sz="1600" dirty="0"/>
              <a:t> word for rainfall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1600" dirty="0"/>
              <a:t>Pluvia è una parola latina che significa pioggia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….</a:t>
            </a: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3C688-0F22-0D5C-0046-AECAAD8694F5}"/>
              </a:ext>
            </a:extLst>
          </p:cNvPr>
          <p:cNvSpPr txBox="1"/>
          <p:nvPr/>
        </p:nvSpPr>
        <p:spPr>
          <a:xfrm>
            <a:off x="6778149" y="3009950"/>
            <a:ext cx="46071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=&gt; </a:t>
            </a:r>
            <a:r>
              <a:rPr lang="de-CH" sz="2400" dirty="0" err="1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 not an </a:t>
            </a:r>
            <a:r>
              <a:rPr lang="de-CH" sz="2400" dirty="0" err="1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option</a:t>
            </a:r>
            <a:endParaRPr lang="de-CH" sz="2400" dirty="0">
              <a:solidFill>
                <a:schemeClr val="tx2"/>
              </a:solidFill>
              <a:highlight>
                <a:srgbClr val="808080"/>
              </a:highlight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Categorical</a:t>
            </a:r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 =&gt; </a:t>
            </a:r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 an </a:t>
            </a:r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option</a:t>
            </a:r>
            <a:endParaRPr lang="de-CH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DC0C47D-3706-950F-F877-C2105390C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CA27D7-0FDA-B77E-C696-CD5288B4A6EC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119BF38-AB6E-5617-DE2F-6BEDC7AAC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" grpId="0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10533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5448264" y="4934687"/>
            <a:ext cx="199830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6A66A38-AB7F-4CAF-FBF4-F1E6C23C5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5456484" y="3243397"/>
            <a:ext cx="237597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105337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46E0A-1010-B360-C82E-F57E56E43532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0560F2-7667-2F47-B392-1296DF44BDDB}"/>
              </a:ext>
            </a:extLst>
          </p:cNvPr>
          <p:cNvSpPr txBox="1"/>
          <p:nvPr/>
        </p:nvSpPr>
        <p:spPr>
          <a:xfrm>
            <a:off x="5448264" y="4934687"/>
            <a:ext cx="199830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8E43F-A026-823D-C76C-008FD869B05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5E068F4-958D-B5AF-5CB1-E43CF65EC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019AF19-4113-BD46-DE25-7914C42B7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1918233" y="2710071"/>
            <a:ext cx="1083596" cy="99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p:transition spd="slow">
    <p:wipe dir="d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</a:t>
            </a:r>
            <a:r>
              <a:rPr lang="de-CH" dirty="0" err="1"/>
              <a:t>Idea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58495"/>
            <a:ext cx="11360800" cy="1231410"/>
          </a:xfrm>
        </p:spPr>
        <p:txBody>
          <a:bodyPr>
            <a:normAutofit lnSpcReduction="10000"/>
          </a:bodyPr>
          <a:lstStyle/>
          <a:p>
            <a:pPr marL="152396" indent="0">
              <a:buNone/>
            </a:pPr>
            <a:r>
              <a:rPr lang="de-CH" dirty="0"/>
              <a:t>Generation</a:t>
            </a:r>
          </a:p>
          <a:p>
            <a:r>
              <a:rPr lang="de-CH" dirty="0" err="1"/>
              <a:t>Llm</a:t>
            </a:r>
            <a:r>
              <a:rPr lang="de-CH" dirty="0"/>
              <a:t> Input	:	</a:t>
            </a:r>
            <a:r>
              <a:rPr lang="en-US" sz="1598" dirty="0">
                <a:latin typeface="Arial"/>
              </a:rPr>
              <a:t>“Why do you dislike writing texts ?”</a:t>
            </a:r>
            <a:endParaRPr lang="de-CH" sz="1598" dirty="0">
              <a:latin typeface="Arial"/>
            </a:endParaRPr>
          </a:p>
          <a:p>
            <a:r>
              <a:rPr lang="de-CH" dirty="0" err="1"/>
              <a:t>Llm</a:t>
            </a:r>
            <a:r>
              <a:rPr lang="de-CH" dirty="0"/>
              <a:t> Output	:	</a:t>
            </a:r>
            <a:r>
              <a:rPr lang="de-CH" sz="1598" dirty="0">
                <a:latin typeface="Arial"/>
              </a:rPr>
              <a:t>«</a:t>
            </a:r>
            <a:r>
              <a:rPr lang="en-US" sz="1598" dirty="0" err="1">
                <a:latin typeface="Arial"/>
              </a:rPr>
              <a:t>Witing</a:t>
            </a:r>
            <a:r>
              <a:rPr lang="en-US" sz="1598" dirty="0">
                <a:latin typeface="Arial"/>
              </a:rPr>
              <a:t> texts is painful, </a:t>
            </a:r>
            <a:r>
              <a:rPr lang="en-US" sz="1598" dirty="0" err="1">
                <a:latin typeface="Arial"/>
              </a:rPr>
              <a:t>caus</a:t>
            </a:r>
            <a:r>
              <a:rPr lang="en-US" sz="1598" dirty="0">
                <a:latin typeface="Arial"/>
              </a:rPr>
              <a:t> </a:t>
            </a:r>
            <a:r>
              <a:rPr lang="en-US" sz="1598" dirty="0" err="1">
                <a:latin typeface="Arial"/>
              </a:rPr>
              <a:t>im</a:t>
            </a:r>
            <a:r>
              <a:rPr lang="en-US" sz="1598" dirty="0">
                <a:latin typeface="Arial"/>
              </a:rPr>
              <a:t> making </a:t>
            </a:r>
            <a:r>
              <a:rPr lang="en-US" sz="1598" dirty="0" err="1">
                <a:latin typeface="Arial"/>
              </a:rPr>
              <a:t>mitakes</a:t>
            </a:r>
            <a:r>
              <a:rPr lang="en-US" sz="1598" dirty="0">
                <a:latin typeface="Arial"/>
              </a:rPr>
              <a:t>.”</a:t>
            </a:r>
            <a:endParaRPr lang="de-CH" sz="1598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3220833"/>
            <a:ext cx="11360800" cy="342781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None/>
            </a:pPr>
            <a:r>
              <a:rPr lang="de-CH" dirty="0"/>
              <a:t>Evaluation</a:t>
            </a:r>
          </a:p>
          <a:p>
            <a:r>
              <a:rPr lang="de-CH" dirty="0">
                <a:solidFill>
                  <a:schemeClr val="dk2"/>
                </a:solidFill>
                <a:highlight>
                  <a:srgbClr val="808080"/>
                </a:highlight>
              </a:rPr>
              <a:t>Prompt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“You are an expert on </a:t>
            </a:r>
            <a:r>
              <a:rPr lang="en-US" dirty="0" err="1"/>
              <a:t>english</a:t>
            </a:r>
            <a:r>
              <a:rPr lang="en-US" dirty="0"/>
              <a:t> language, grading a students text with scores between 0 and 10…”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de-CH" dirty="0"/>
          </a:p>
          <a:p>
            <a:r>
              <a:rPr lang="de-CH" dirty="0" err="1"/>
              <a:t>Result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'score’: 	2,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 	'reason’: 	"The text contains multiple spelling errors, such as '</a:t>
            </a:r>
            <a:r>
              <a:rPr lang="en-US" dirty="0" err="1"/>
              <a:t>Witing</a:t>
            </a:r>
            <a:r>
              <a:rPr lang="en-US" dirty="0"/>
              <a:t>' instead of 'Writing', '</a:t>
            </a:r>
            <a:r>
              <a:rPr lang="en-US" dirty="0" err="1"/>
              <a:t>caus</a:t>
            </a:r>
            <a:r>
              <a:rPr lang="en-US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'because', </a:t>
            </a:r>
            <a:r>
              <a:rPr lang="en-US" dirty="0" err="1"/>
              <a:t>and'mitakes</a:t>
            </a:r>
            <a:r>
              <a:rPr lang="en-US" dirty="0"/>
              <a:t>' instead </a:t>
            </a:r>
            <a:r>
              <a:rPr lang="en-US" dirty="0" err="1"/>
              <a:t>of'mistakes</a:t>
            </a:r>
            <a:r>
              <a:rPr lang="en-US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}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3218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Why self hosting an LLM?</a:t>
            </a:r>
            <a:endParaRPr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667" b="1" dirty="0"/>
              <a:t>You might want control over</a:t>
            </a:r>
            <a:endParaRPr sz="2667" b="1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Privacy / data protection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Availability and Scaling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Latency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Limitations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Cost of operation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Ecological footprint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Stability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G-</a:t>
            </a:r>
            <a:r>
              <a:rPr lang="de-CH" dirty="0" err="1"/>
              <a:t>Eval</a:t>
            </a:r>
            <a:r>
              <a:rPr lang="de-CH" dirty="0"/>
              <a:t>: Goal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13809"/>
            <a:ext cx="11360800" cy="1549431"/>
          </a:xfrm>
        </p:spPr>
        <p:txBody>
          <a:bodyPr>
            <a:normAutofit/>
          </a:bodyPr>
          <a:lstStyle/>
          <a:p>
            <a:pPr marL="152396" indent="0">
              <a:buNone/>
            </a:pPr>
            <a:r>
              <a:rPr lang="de-CH" sz="1800" dirty="0"/>
              <a:t>G-</a:t>
            </a:r>
            <a:r>
              <a:rPr lang="de-CH" sz="1800" dirty="0" err="1"/>
              <a:t>Eval</a:t>
            </a:r>
            <a:r>
              <a:rPr lang="de-CH" sz="1800" dirty="0"/>
              <a:t> Arguments</a:t>
            </a:r>
          </a:p>
          <a:p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	:	</a:t>
            </a:r>
            <a:r>
              <a:rPr lang="de-CH" sz="1200" dirty="0">
                <a:latin typeface="Arial"/>
              </a:rPr>
              <a:t>«Grade </a:t>
            </a:r>
            <a:r>
              <a:rPr lang="de-CH" sz="1200" dirty="0" err="1">
                <a:latin typeface="Arial"/>
              </a:rPr>
              <a:t>the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english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grammar</a:t>
            </a:r>
            <a:r>
              <a:rPr lang="de-CH" sz="1200" dirty="0">
                <a:latin typeface="Arial"/>
              </a:rPr>
              <a:t> and </a:t>
            </a:r>
            <a:r>
              <a:rPr lang="de-CH" sz="1200" dirty="0" err="1">
                <a:latin typeface="Arial"/>
              </a:rPr>
              <a:t>syntax</a:t>
            </a:r>
            <a:r>
              <a:rPr lang="de-CH" sz="1200" dirty="0">
                <a:latin typeface="Arial"/>
              </a:rPr>
              <a:t>»</a:t>
            </a:r>
          </a:p>
          <a:p>
            <a:r>
              <a:rPr lang="de-CH" sz="1800" dirty="0" err="1"/>
              <a:t>Llm</a:t>
            </a:r>
            <a:r>
              <a:rPr lang="de-CH" sz="1800" dirty="0"/>
              <a:t> Input	:	</a:t>
            </a:r>
            <a:r>
              <a:rPr lang="en-US" sz="1200" dirty="0">
                <a:latin typeface="Arial"/>
              </a:rPr>
              <a:t>“Why don’t you write longer texts ?”</a:t>
            </a:r>
            <a:endParaRPr lang="de-CH" sz="1200" dirty="0">
              <a:latin typeface="Arial"/>
            </a:endParaRPr>
          </a:p>
          <a:p>
            <a:r>
              <a:rPr lang="de-CH" sz="1800" dirty="0" err="1"/>
              <a:t>Llm</a:t>
            </a:r>
            <a:r>
              <a:rPr lang="de-CH" sz="1800" dirty="0"/>
              <a:t> Output	:	</a:t>
            </a:r>
            <a:r>
              <a:rPr lang="de-CH" sz="1200" dirty="0">
                <a:latin typeface="Arial"/>
              </a:rPr>
              <a:t>«</a:t>
            </a:r>
            <a:r>
              <a:rPr lang="en-US" sz="1200" dirty="0" err="1">
                <a:latin typeface="Arial"/>
              </a:rPr>
              <a:t>Witing</a:t>
            </a:r>
            <a:r>
              <a:rPr lang="en-US" sz="1200" dirty="0">
                <a:latin typeface="Arial"/>
              </a:rPr>
              <a:t> texts is painful, </a:t>
            </a:r>
            <a:r>
              <a:rPr lang="en-US" sz="1200" dirty="0" err="1">
                <a:latin typeface="Arial"/>
              </a:rPr>
              <a:t>caus</a:t>
            </a:r>
            <a:r>
              <a:rPr lang="en-US" sz="1200" dirty="0">
                <a:latin typeface="Arial"/>
              </a:rPr>
              <a:t> </a:t>
            </a:r>
            <a:r>
              <a:rPr lang="en-US" sz="1200" dirty="0" err="1">
                <a:latin typeface="Arial"/>
              </a:rPr>
              <a:t>im</a:t>
            </a:r>
            <a:r>
              <a:rPr lang="en-US" sz="1200" dirty="0">
                <a:latin typeface="Arial"/>
              </a:rPr>
              <a:t> making </a:t>
            </a:r>
            <a:r>
              <a:rPr lang="en-US" sz="1200" dirty="0" err="1">
                <a:latin typeface="Arial"/>
              </a:rPr>
              <a:t>mitakes</a:t>
            </a:r>
            <a:r>
              <a:rPr lang="en-US" sz="1200" dirty="0">
                <a:latin typeface="Arial"/>
              </a:rPr>
              <a:t>.”</a:t>
            </a:r>
            <a:endParaRPr lang="de-CH" sz="1200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4619649"/>
            <a:ext cx="11360800" cy="15594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6262" indent="0">
              <a:buNone/>
            </a:pPr>
            <a:r>
              <a:rPr lang="de-CH" sz="1800" dirty="0"/>
              <a:t>G-</a:t>
            </a:r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Result</a:t>
            </a:r>
            <a:endParaRPr lang="de-CH" sz="1800" dirty="0"/>
          </a:p>
          <a:p>
            <a:pPr marL="795847" lvl="1" indent="0">
              <a:buFont typeface="[Normal Text]"/>
              <a:buNone/>
            </a:pPr>
            <a:r>
              <a:rPr lang="en-US" sz="1200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'score’: 	2,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 	'reason’: 	"The text contains multiple spelling errors, such as '</a:t>
            </a:r>
            <a:r>
              <a:rPr lang="en-US" sz="1200" dirty="0" err="1"/>
              <a:t>Witing</a:t>
            </a:r>
            <a:r>
              <a:rPr lang="en-US" sz="1200" dirty="0"/>
              <a:t>' instead of 'Writing', '</a:t>
            </a:r>
            <a:r>
              <a:rPr lang="en-US" sz="1200" dirty="0" err="1"/>
              <a:t>caus</a:t>
            </a:r>
            <a:r>
              <a:rPr lang="en-US" sz="1200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'because', </a:t>
            </a:r>
            <a:r>
              <a:rPr lang="en-US" sz="1200" dirty="0" err="1"/>
              <a:t>and'mitakes</a:t>
            </a:r>
            <a:r>
              <a:rPr lang="en-US" sz="1200" dirty="0"/>
              <a:t>' instead </a:t>
            </a:r>
            <a:r>
              <a:rPr lang="en-US" sz="1200" dirty="0" err="1"/>
              <a:t>of'mistakes</a:t>
            </a:r>
            <a:r>
              <a:rPr lang="en-US" sz="1200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}</a:t>
            </a:r>
            <a:endParaRPr lang="de-CH" sz="1200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D3B2AE4-CE64-6192-B041-027966ACDEF6}"/>
              </a:ext>
            </a:extLst>
          </p:cNvPr>
          <p:cNvSpPr txBox="1">
            <a:spLocks/>
          </p:cNvSpPr>
          <p:nvPr/>
        </p:nvSpPr>
        <p:spPr bwMode="gray">
          <a:xfrm>
            <a:off x="415600" y="3063240"/>
            <a:ext cx="11360800" cy="203073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Font typeface="Arial" panose="020B0604020202020204" pitchFamily="34" charset="0"/>
              <a:buNone/>
            </a:pPr>
            <a:r>
              <a:rPr lang="de-CH" sz="1800" dirty="0"/>
              <a:t>G-</a:t>
            </a:r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Steps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From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 </a:t>
            </a:r>
            <a:r>
              <a:rPr lang="de-CH" sz="1800" dirty="0" err="1"/>
              <a:t>generate</a:t>
            </a:r>
            <a:r>
              <a:rPr lang="de-CH" sz="1800" dirty="0"/>
              <a:t> a prompt </a:t>
            </a:r>
            <a:r>
              <a:rPr lang="de-CH" sz="1800" dirty="0" err="1"/>
              <a:t>that</a:t>
            </a:r>
            <a:r>
              <a:rPr lang="de-CH" sz="1800" dirty="0"/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outlines</a:t>
            </a:r>
            <a:r>
              <a:rPr lang="de-CH" sz="1800" dirty="0">
                <a:solidFill>
                  <a:schemeClr val="tx2"/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the</a:t>
            </a:r>
            <a:r>
              <a:rPr lang="de-CH" sz="1800" dirty="0">
                <a:solidFill>
                  <a:schemeClr val="tx2"/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eval</a:t>
            </a:r>
            <a:r>
              <a:rPr lang="de-CH" sz="1800" dirty="0">
                <a:solidFill>
                  <a:schemeClr val="tx2"/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steps</a:t>
            </a:r>
            <a:endParaRPr lang="de-CH" sz="1800" dirty="0">
              <a:solidFill>
                <a:schemeClr val="tx2"/>
              </a:solidFill>
              <a:highlight>
                <a:srgbClr val="808080"/>
              </a:highlight>
            </a:endParaRPr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Build</a:t>
            </a:r>
            <a:r>
              <a:rPr lang="de-CH" sz="1800" dirty="0"/>
              <a:t> a prompt </a:t>
            </a:r>
            <a:r>
              <a:rPr lang="de-CH" sz="1800" dirty="0" err="1"/>
              <a:t>using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generated</a:t>
            </a:r>
            <a:r>
              <a:rPr lang="de-CH" sz="1800" dirty="0"/>
              <a:t> </a:t>
            </a:r>
            <a:r>
              <a:rPr lang="de-CH" sz="1800" dirty="0" err="1"/>
              <a:t>steps</a:t>
            </a:r>
            <a:r>
              <a:rPr lang="de-CH" sz="1800" dirty="0"/>
              <a:t>, </a:t>
            </a:r>
            <a:r>
              <a:rPr lang="de-CH" sz="1800" dirty="0" err="1"/>
              <a:t>Llm</a:t>
            </a:r>
            <a:r>
              <a:rPr lang="de-CH" sz="1800" dirty="0"/>
              <a:t> </a:t>
            </a:r>
            <a:r>
              <a:rPr lang="de-CH" sz="1800" dirty="0" err="1"/>
              <a:t>input</a:t>
            </a:r>
            <a:r>
              <a:rPr lang="de-CH" sz="1800" dirty="0"/>
              <a:t> &amp; </a:t>
            </a:r>
            <a:r>
              <a:rPr lang="de-CH" sz="1800" dirty="0" err="1"/>
              <a:t>output</a:t>
            </a:r>
            <a:r>
              <a:rPr lang="de-CH" sz="1800" dirty="0"/>
              <a:t> </a:t>
            </a:r>
            <a:r>
              <a:rPr lang="de-CH" sz="1800" dirty="0" err="1"/>
              <a:t>to</a:t>
            </a:r>
            <a:r>
              <a:rPr lang="de-CH" sz="1800" dirty="0"/>
              <a:t> </a:t>
            </a:r>
            <a:r>
              <a:rPr lang="de-CH" sz="1800" dirty="0" err="1"/>
              <a:t>produce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score &amp; </a:t>
            </a:r>
            <a:r>
              <a:rPr lang="de-CH" sz="1800" dirty="0" err="1"/>
              <a:t>reason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Evaluate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prompt </a:t>
            </a:r>
            <a:r>
              <a:rPr lang="de-CH" sz="1800" dirty="0" err="1"/>
              <a:t>from</a:t>
            </a:r>
            <a:r>
              <a:rPr lang="de-CH" sz="1800" dirty="0"/>
              <a:t> </a:t>
            </a:r>
            <a:r>
              <a:rPr lang="de-CH" sz="1800" dirty="0" err="1"/>
              <a:t>step</a:t>
            </a:r>
            <a:r>
              <a:rPr lang="de-CH" sz="1800" dirty="0"/>
              <a:t> 2</a:t>
            </a:r>
            <a:endParaRPr lang="en-CH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172E97-8371-6DDA-DB44-B3AB920DAC59}"/>
              </a:ext>
            </a:extLst>
          </p:cNvPr>
          <p:cNvSpPr txBox="1"/>
          <p:nvPr/>
        </p:nvSpPr>
        <p:spPr>
          <a:xfrm>
            <a:off x="8602060" y="6274075"/>
            <a:ext cx="3434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dirty="0"/>
              <a:t>https://arxiv.org/abs/2303.16634</a:t>
            </a:r>
          </a:p>
        </p:txBody>
      </p:sp>
    </p:spTree>
    <p:extLst>
      <p:ext uri="{BB962C8B-B14F-4D97-AF65-F5344CB8AC3E}">
        <p14:creationId xmlns:p14="http://schemas.microsoft.com/office/powerpoint/2010/main" val="2988347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on Prem Notebook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581516" y="591742"/>
            <a:ext cx="10127075" cy="4609124"/>
            <a:chOff x="436137" y="443811"/>
            <a:chExt cx="7595306" cy="3456838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443811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A4A29A8-1F86-2FBA-A452-2EFA73E17879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870299-03DB-882B-D770-E0CE8BB61B37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1148C4-E16C-8E46-7F28-1D4B7FFA991D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F329B8E-7DF7-7658-62B2-7C6B398F0CA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9725996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Architecture: Evaluation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FE9F47-11A1-E27B-8C4E-485845760082}"/>
              </a:ext>
            </a:extLst>
          </p:cNvPr>
          <p:cNvSpPr txBox="1"/>
          <p:nvPr/>
        </p:nvSpPr>
        <p:spPr>
          <a:xfrm>
            <a:off x="3976078" y="6373792"/>
            <a:ext cx="1011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Faithfulness</a:t>
            </a:r>
            <a:endParaRPr lang="en-CH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99B486-02CA-8CEB-4AAB-A10DEA6287C3}"/>
              </a:ext>
            </a:extLst>
          </p:cNvPr>
          <p:cNvSpPr txBox="1"/>
          <p:nvPr/>
        </p:nvSpPr>
        <p:spPr>
          <a:xfrm>
            <a:off x="1272499" y="3489254"/>
            <a:ext cx="1462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CH" sz="1200" dirty="0" err="1"/>
              <a:t>Answer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de-CH" sz="1200" dirty="0"/>
          </a:p>
          <a:p>
            <a:pPr algn="r"/>
            <a:r>
              <a:rPr lang="de-CH" sz="1200" dirty="0" err="1"/>
              <a:t>Conciseness</a:t>
            </a:r>
            <a:endParaRPr lang="en-CH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55FD94-F54A-9094-4381-2E831809FD28}"/>
              </a:ext>
            </a:extLst>
          </p:cNvPr>
          <p:cNvSpPr txBox="1"/>
          <p:nvPr/>
        </p:nvSpPr>
        <p:spPr>
          <a:xfrm>
            <a:off x="6136478" y="3689017"/>
            <a:ext cx="1683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Contextual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en-CH" sz="1200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19F8C713-67B3-DF1E-85D5-4848D4F9E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6736879" y="3118502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F08E4C41-F6D9-1762-BD64-2400F5EE12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4303115" y="5773171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796EAAC6-0F49-E11C-9C66-3EC2767421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1886955" y="2938667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388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Online Eval in ProPlanner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52091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already</a:t>
            </a:r>
            <a:r>
              <a:rPr lang="de-CH" dirty="0"/>
              <a:t> on Prem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2"/>
                </a:solidFill>
                <a:highlight>
                  <a:srgbClr val="808080"/>
                </a:highlight>
              </a:rPr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https://www.evidentlyai.com/</a:t>
            </a:r>
          </a:p>
          <a:p>
            <a:r>
              <a:rPr lang="de-CH" dirty="0"/>
              <a:t>Ares	https://ares-ai.vercel.app/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3B36-C30C-1E41-63FD-A544CDBAC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e-CH" dirty="0"/>
              <a:t>Architecture </a:t>
            </a:r>
            <a:r>
              <a:rPr lang="de-CH" dirty="0" err="1"/>
              <a:t>Decision</a:t>
            </a:r>
            <a:r>
              <a:rPr lang="de-CH" dirty="0"/>
              <a:t>: </a:t>
            </a:r>
            <a:r>
              <a:rPr lang="de-CH" dirty="0" err="1"/>
              <a:t>self</a:t>
            </a:r>
            <a:r>
              <a:rPr lang="de-CH" dirty="0"/>
              <a:t>-hosting ?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FF970-035D-335E-635B-F032F3760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Decision</a:t>
            </a:r>
            <a:r>
              <a:rPr lang="de-CH" dirty="0"/>
              <a:t>	: </a:t>
            </a:r>
            <a:r>
              <a:rPr lang="de-CH" dirty="0" err="1"/>
              <a:t>yes</a:t>
            </a:r>
            <a:endParaRPr lang="de-CH" dirty="0"/>
          </a:p>
          <a:p>
            <a:r>
              <a:rPr lang="de-CH" dirty="0"/>
              <a:t>Key-Driver	: </a:t>
            </a:r>
            <a:r>
              <a:rPr lang="de-CH" b="1" dirty="0" err="1"/>
              <a:t>privacy</a:t>
            </a:r>
            <a:r>
              <a:rPr lang="de-CH" dirty="0"/>
              <a:t>, </a:t>
            </a:r>
            <a:r>
              <a:rPr lang="de-CH" dirty="0" err="1"/>
              <a:t>version</a:t>
            </a:r>
            <a:r>
              <a:rPr lang="de-CH" dirty="0"/>
              <a:t> </a:t>
            </a:r>
            <a:r>
              <a:rPr lang="de-CH" dirty="0" err="1"/>
              <a:t>stability</a:t>
            </a:r>
            <a:r>
              <a:rPr lang="de-CH" dirty="0"/>
              <a:t>, </a:t>
            </a:r>
            <a:r>
              <a:rPr lang="de-CH" dirty="0" err="1"/>
              <a:t>limitations</a:t>
            </a:r>
            <a:endParaRPr lang="de-CH" dirty="0"/>
          </a:p>
          <a:p>
            <a:r>
              <a:rPr lang="de-CH" dirty="0"/>
              <a:t>Challenge	: </a:t>
            </a:r>
            <a:r>
              <a:rPr lang="de-CH" dirty="0" err="1"/>
              <a:t>which</a:t>
            </a:r>
            <a:r>
              <a:rPr lang="de-CH" dirty="0"/>
              <a:t> LLM ? </a:t>
            </a:r>
            <a:r>
              <a:rPr lang="de-CH" dirty="0" err="1"/>
              <a:t>Does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?</a:t>
            </a:r>
          </a:p>
          <a:p>
            <a:r>
              <a:rPr lang="de-CH" dirty="0" err="1"/>
              <a:t>Surprises</a:t>
            </a:r>
            <a:r>
              <a:rPr lang="de-CH" dirty="0"/>
              <a:t>	: </a:t>
            </a:r>
            <a:r>
              <a:rPr lang="de-CH" dirty="0" err="1"/>
              <a:t>operating</a:t>
            </a:r>
            <a:r>
              <a:rPr lang="de-CH" dirty="0"/>
              <a:t> GPUs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hard</a:t>
            </a:r>
            <a:endParaRPr lang="de-CH" dirty="0"/>
          </a:p>
          <a:p>
            <a:pPr lvl="1"/>
            <a:r>
              <a:rPr lang="de-CH" dirty="0" err="1"/>
              <a:t>Failures</a:t>
            </a:r>
            <a:endParaRPr lang="de-CH" dirty="0"/>
          </a:p>
          <a:p>
            <a:pPr lvl="1"/>
            <a:r>
              <a:rPr lang="de-CH" dirty="0"/>
              <a:t>Power</a:t>
            </a:r>
          </a:p>
          <a:p>
            <a:pPr lvl="1"/>
            <a:r>
              <a:rPr lang="de-CH" dirty="0" err="1"/>
              <a:t>Stability</a:t>
            </a:r>
            <a:endParaRPr lang="de-CH" dirty="0"/>
          </a:p>
          <a:p>
            <a:pPr lvl="1"/>
            <a:r>
              <a:rPr lang="de-CH" dirty="0" err="1"/>
              <a:t>Complexity</a:t>
            </a:r>
            <a:r>
              <a:rPr lang="de-CH" dirty="0"/>
              <a:t>, Work, Troubles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041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 dirty="0"/>
              <a:t>Quantization: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https://colab.research.google.com/github/DJCordhose/practical-llm/blob/main/Assessment.ipynb</a:t>
            </a:r>
            <a:r>
              <a:rPr lang="en" dirty="0"/>
              <a:t> </a:t>
            </a:r>
          </a:p>
          <a:p>
            <a:pPr marL="807700" lvl="1" indent="0">
              <a:buSzPct val="100000"/>
              <a:buNone/>
            </a:pPr>
            <a:endParaRPr lang="en" dirty="0"/>
          </a:p>
          <a:p>
            <a:pPr indent="-411470">
              <a:buSzPct val="100000"/>
            </a:pPr>
            <a:r>
              <a:rPr lang="en" dirty="0"/>
              <a:t>Evaluation: 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https://colab.research.google.com/github/DJCordhose/practical-llm/blob/main/Eval4pptx.ipynb</a:t>
            </a:r>
            <a:r>
              <a:rPr lang="en" u="sng" dirty="0">
                <a:solidFill>
                  <a:schemeClr val="hlink"/>
                </a:solidFill>
              </a:rPr>
              <a:t> </a:t>
            </a:r>
          </a:p>
          <a:p>
            <a:pPr marL="198115" indent="0">
              <a:buSzPct val="100000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4850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014" y="2032780"/>
            <a:ext cx="2302919" cy="230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93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E336-5201-8B0E-3CBC-C15568374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AFFFB-3795-F53E-680A-7F92CEFB7D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2AB9F7-9BC8-68B2-9B92-73727DC7E99A}"/>
              </a:ext>
            </a:extLst>
          </p:cNvPr>
          <p:cNvSpPr/>
          <p:nvPr/>
        </p:nvSpPr>
        <p:spPr>
          <a:xfrm>
            <a:off x="-167472" y="-73688"/>
            <a:ext cx="13344211" cy="732859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400"/>
          </a:p>
        </p:txBody>
      </p:sp>
    </p:spTree>
    <p:extLst>
      <p:ext uri="{BB962C8B-B14F-4D97-AF65-F5344CB8AC3E}">
        <p14:creationId xmlns:p14="http://schemas.microsoft.com/office/powerpoint/2010/main" val="234895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/>
              <a:t>SetFit: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https://colab.research.google.com/github/DJCordhose/practical-llm/blob/main/Assessment_SetFit.ipynb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Microsoft Phi 3 3.8B: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https://colab.research.google.com/github/DJCordhose/practical-llm/blob/main/Assessment_Phi_3_mini_T4.ipynb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Google Gemma 2 2B: </a:t>
            </a: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https://colab.research.google.com/github/DJCordhose/practical-llm/blob/main/Assessment_Gemma_2_2B_T4.ipynb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 - Quantized to 4-Bit and 8-Bit: </a:t>
            </a: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https://colab.research.google.com/github/DJCordhose/practical-llm/blob/main/Assessment_Llama_3.1_8B_Quantize_T4.ipynb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8B: </a:t>
            </a: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https://colab.research.google.com/github/DJCordhose/practical-llm/blob/main/Assessment_Llama_3.1_8B_Full_T4.ipynb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Mixtral 8x7B with extreme quantization: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https://github.com/DJCordhose/practical-llm/blob/main/Assessment_Mixtral_8x7B.ipynb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AutoNum type="arabicPeriod"/>
            </a:pPr>
            <a:r>
              <a:rPr lang="en"/>
              <a:t>score changes a lot</a:t>
            </a:r>
            <a:endParaRPr/>
          </a:p>
          <a:p>
            <a:pPr lvl="1">
              <a:buAutoNum type="alphaLcPeriod"/>
            </a:pPr>
            <a:r>
              <a:rPr lang="en"/>
              <a:t>accuracy or </a:t>
            </a:r>
            <a:endParaRPr/>
          </a:p>
          <a:p>
            <a:pPr lvl="1">
              <a:buAutoNum type="alphaLcPeriod"/>
            </a:pPr>
            <a:r>
              <a:rPr lang="en"/>
              <a:t>a criteria</a:t>
            </a:r>
            <a:endParaRPr/>
          </a:p>
          <a:p>
            <a:pPr>
              <a:buAutoNum type="arabicPeriod"/>
            </a:pPr>
            <a:r>
              <a:rPr lang="en"/>
              <a:t>distribution changes a lot, e.g.</a:t>
            </a:r>
            <a:endParaRPr/>
          </a:p>
          <a:p>
            <a:pPr lvl="1">
              <a:buAutoNum type="alphaLcPeriod"/>
            </a:pPr>
            <a:r>
              <a:rPr lang="en"/>
              <a:t>length of inputs or outputs</a:t>
            </a:r>
            <a:endParaRPr/>
          </a:p>
          <a:p>
            <a:pPr lvl="1">
              <a:buAutoNum type="alphaLcPeriod"/>
            </a:pPr>
            <a:r>
              <a:rPr lang="en"/>
              <a:t>processing time / latency</a:t>
            </a:r>
            <a:endParaRPr/>
          </a:p>
          <a:p>
            <a:pPr lvl="1">
              <a:buAutoNum type="alphaLcPeriod"/>
            </a:pPr>
            <a:r>
              <a:rPr lang="en"/>
              <a:t>use univariate two-sample tests</a:t>
            </a:r>
            <a:endParaRPr/>
          </a:p>
          <a:p>
            <a:pPr lvl="1">
              <a:buAutoNum type="alphaLcPeriod"/>
            </a:pPr>
            <a:r>
              <a:rPr lang="en"/>
              <a:t>choose test based on properties of samples</a:t>
            </a:r>
            <a:endParaRPr/>
          </a:p>
          <a:p>
            <a:pPr>
              <a:buAutoNum type="arabicPeriod"/>
            </a:pPr>
            <a:r>
              <a:rPr lang="en"/>
              <a:t>train an Encoder Model to tell old data from new data</a:t>
            </a:r>
            <a:endParaRPr/>
          </a:p>
          <a:p>
            <a:pPr lvl="1">
              <a:buAutoNum type="alphaLcPeriod"/>
            </a:pPr>
            <a:r>
              <a:rPr lang="en"/>
              <a:t>if the model has predictive power, there must be a systematic change</a:t>
            </a:r>
            <a:endParaRPr/>
          </a:p>
        </p:txBody>
      </p:sp>
      <p:sp>
        <p:nvSpPr>
          <p:cNvPr id="372" name="Google Shape;372;p6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LLM Drift Detection</a:t>
            </a:r>
            <a:endParaRPr/>
          </a:p>
        </p:txBody>
      </p:sp>
      <p:sp>
        <p:nvSpPr>
          <p:cNvPr id="373" name="Google Shape;373;p63"/>
          <p:cNvSpPr txBox="1"/>
          <p:nvPr/>
        </p:nvSpPr>
        <p:spPr>
          <a:xfrm>
            <a:off x="7109200" y="5974001"/>
            <a:ext cx="46672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3"/>
              </a:rPr>
              <a:t>https://www.evidentlyai.com/blog/open-source-llm-evaluation#drift-detection</a:t>
            </a:r>
            <a:r>
              <a:rPr lang="en" sz="2400"/>
              <a:t> </a:t>
            </a:r>
            <a:endParaRPr sz="2400"/>
          </a:p>
        </p:txBody>
      </p:sp>
      <p:sp>
        <p:nvSpPr>
          <p:cNvPr id="374" name="Google Shape;374;p63"/>
          <p:cNvSpPr txBox="1"/>
          <p:nvPr/>
        </p:nvSpPr>
        <p:spPr>
          <a:xfrm>
            <a:off x="415600" y="5891767"/>
            <a:ext cx="4000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4"/>
              </a:rPr>
              <a:t>https://www.evidentlyai.com/blog/data-drift-detection-large-datasets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Finding Drift in Embeddings</a:t>
            </a:r>
            <a:endParaRPr/>
          </a:p>
        </p:txBody>
      </p:sp>
      <p:sp>
        <p:nvSpPr>
          <p:cNvPr id="380" name="Google Shape;380;p6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Embedding can be generated from text using encoder style embedding model</a:t>
            </a:r>
            <a:endParaRPr/>
          </a:p>
          <a:p>
            <a:pPr lvl="1"/>
            <a:r>
              <a:rPr lang="en"/>
              <a:t>Can be as simple as raw encoder model without head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https://openai.com/index/new-embedding-models-and-api-updates/</a:t>
            </a:r>
            <a:r>
              <a:rPr lang="en"/>
              <a:t> </a:t>
            </a:r>
            <a:endParaRPr/>
          </a:p>
          <a:p>
            <a:r>
              <a:rPr lang="en"/>
              <a:t>drift detection methods (potentially with dimensionality reduction)</a:t>
            </a:r>
            <a:endParaRPr/>
          </a:p>
          <a:p>
            <a:pPr lvl="1"/>
            <a:r>
              <a:rPr lang="en"/>
              <a:t>Euclidean distance on average embedding</a:t>
            </a:r>
            <a:endParaRPr/>
          </a:p>
          <a:p>
            <a:pPr lvl="1"/>
            <a:r>
              <a:rPr lang="en"/>
              <a:t>Cosine distance on average embedding</a:t>
            </a:r>
            <a:endParaRPr/>
          </a:p>
          <a:p>
            <a:pPr lvl="1"/>
            <a:r>
              <a:rPr lang="en"/>
              <a:t>Classifier model</a:t>
            </a:r>
            <a:endParaRPr/>
          </a:p>
          <a:p>
            <a:pPr lvl="1"/>
            <a:r>
              <a:rPr lang="en"/>
              <a:t>Share of drifted embedding components</a:t>
            </a:r>
            <a:endParaRPr/>
          </a:p>
        </p:txBody>
      </p:sp>
      <p:sp>
        <p:nvSpPr>
          <p:cNvPr id="381" name="Google Shape;381;p64"/>
          <p:cNvSpPr txBox="1"/>
          <p:nvPr/>
        </p:nvSpPr>
        <p:spPr>
          <a:xfrm>
            <a:off x="5873600" y="6037201"/>
            <a:ext cx="63184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/>
              <a:t>Failing Loudly: An Empirical Study of Methods for Detecting Dataset Shift: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https://arxiv.org/abs/1810.11953</a:t>
            </a:r>
            <a:r>
              <a:rPr lang="en" sz="2400"/>
              <a:t> </a:t>
            </a:r>
            <a:endParaRPr sz="2400"/>
          </a:p>
        </p:txBody>
      </p:sp>
      <p:sp>
        <p:nvSpPr>
          <p:cNvPr id="382" name="Google Shape;382;p64"/>
          <p:cNvSpPr txBox="1"/>
          <p:nvPr/>
        </p:nvSpPr>
        <p:spPr>
          <a:xfrm>
            <a:off x="941033" y="5987501"/>
            <a:ext cx="46152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5"/>
              </a:rPr>
              <a:t>https://www.evidentlyai.com/blog/embedding-drift-detection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b="0" dirty="0"/>
              <a:t>This workshop is about solving the challenges arising from self hosting</a:t>
            </a:r>
            <a:endParaRPr sz="44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Who are we?</a:t>
            </a: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94228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Olliver 					Christian	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Encoder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understanding and interpreting input data (</a:t>
            </a:r>
            <a:r>
              <a:rPr lang="en" sz="1600" i="1" dirty="0"/>
              <a:t>e.g. BERT</a:t>
            </a:r>
            <a:r>
              <a:rPr lang="en" sz="1600" dirty="0"/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Embedding Models</a:t>
            </a:r>
            <a:endParaRPr sz="16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Decoder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GPT-style Models like </a:t>
            </a:r>
            <a:r>
              <a:rPr lang="en" sz="1600" dirty="0">
                <a:solidFill>
                  <a:schemeClr val="tx2"/>
                </a:solidFill>
                <a:highlight>
                  <a:srgbClr val="808080"/>
                </a:highlight>
              </a:rPr>
              <a:t>Llama, Mistral or OpenAI GPT</a:t>
            </a:r>
            <a:endParaRPr sz="1600" dirty="0">
              <a:solidFill>
                <a:schemeClr val="tx2"/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4256</Words>
  <Application>Microsoft Office PowerPoint</Application>
  <PresentationFormat>Widescreen</PresentationFormat>
  <Paragraphs>628</Paragraphs>
  <Slides>56</Slides>
  <Notes>46</Notes>
  <HiddenSlides>2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7" baseType="lpstr">
      <vt:lpstr>[Normal Text]</vt:lpstr>
      <vt:lpstr>Arial</vt:lpstr>
      <vt:lpstr>Calibri</vt:lpstr>
      <vt:lpstr>Montserrat</vt:lpstr>
      <vt:lpstr>Oswald</vt:lpstr>
      <vt:lpstr>Playfair Display</vt:lpstr>
      <vt:lpstr>Roboto</vt:lpstr>
      <vt:lpstr>Source Sans Pro</vt:lpstr>
      <vt:lpstr>Symbol</vt:lpstr>
      <vt:lpstr>master_geberit_16zu9_DE</vt:lpstr>
      <vt:lpstr>think-cell Folie</vt:lpstr>
      <vt:lpstr>Our Prep</vt:lpstr>
      <vt:lpstr>Prerequisites - Running LLMs on Prem</vt:lpstr>
      <vt:lpstr>Running LLMs on prem</vt:lpstr>
      <vt:lpstr>Why self hosting an LLM?</vt:lpstr>
      <vt:lpstr>Architecture Decision: self-hosting ?</vt:lpstr>
      <vt:lpstr>This workshop is about solving the challenges arising from self hosting</vt:lpstr>
      <vt:lpstr>Who are we?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How does a Decoder Model work ?</vt:lpstr>
      <vt:lpstr>How does a Decoder Model work ?</vt:lpstr>
      <vt:lpstr>PowerPoint Presentation</vt:lpstr>
      <vt:lpstr>How does a Decoder Model work ?</vt:lpstr>
      <vt:lpstr>Decoder On-Prem Challenges</vt:lpstr>
      <vt:lpstr>Comparing suitable NVDIA GPUs</vt:lpstr>
      <vt:lpstr>Architecture Decision: What can we work with?</vt:lpstr>
      <vt:lpstr>Limiting factor is GPU RAM: Quantization</vt:lpstr>
      <vt:lpstr>Bitsandbytes: Most straight forward approach to quantization</vt:lpstr>
      <vt:lpstr>Architecture Decision: Smaller Model vs Quantiztion</vt:lpstr>
      <vt:lpstr>Hands-On:  Quantize Meta-Llama 3.1 8B </vt:lpstr>
      <vt:lpstr>Local machine without NVIDIA GPU</vt:lpstr>
      <vt:lpstr>60 Minuten</vt:lpstr>
      <vt:lpstr>Coffee Break</vt:lpstr>
      <vt:lpstr>Larger Decoder Models</vt:lpstr>
      <vt:lpstr>Architecture Decision: Big Models on Heavy Hardware ?</vt:lpstr>
      <vt:lpstr>Option: Mixtral 8x7B</vt:lpstr>
      <vt:lpstr>Option: Llama 3.1 70B</vt:lpstr>
      <vt:lpstr>Big Model, Inference Server &amp; GPU</vt:lpstr>
      <vt:lpstr>It works:  Mixtral 8x7B on 2xH100 NVL using TGI</vt:lpstr>
      <vt:lpstr>GB200 - Future successor to both Hopper   &amp;Ada Lovelace</vt:lpstr>
      <vt:lpstr>Evaluation</vt:lpstr>
      <vt:lpstr>Evaluation on text results</vt:lpstr>
      <vt:lpstr>Evaluation on text results</vt:lpstr>
      <vt:lpstr>Evaluation on text results</vt:lpstr>
      <vt:lpstr>LLM as a judge: Idea</vt:lpstr>
      <vt:lpstr>G-Eval: Goal</vt:lpstr>
      <vt:lpstr>Demo:  Evaluation on Prem Notebook</vt:lpstr>
      <vt:lpstr>System Architecture</vt:lpstr>
      <vt:lpstr>System Architecture: Evaluation</vt:lpstr>
      <vt:lpstr>Demo:  Online Eval in ProPlanner</vt:lpstr>
      <vt:lpstr>Evaluation Issues</vt:lpstr>
      <vt:lpstr>Your Experience ?</vt:lpstr>
      <vt:lpstr>Eval Frameworks</vt:lpstr>
      <vt:lpstr>Wrap Up</vt:lpstr>
      <vt:lpstr>Key takeaways</vt:lpstr>
      <vt:lpstr>Collection of notebooks used</vt:lpstr>
      <vt:lpstr>Thank you</vt:lpstr>
      <vt:lpstr>PowerPoint Presentation</vt:lpstr>
      <vt:lpstr>PowerPoint Presentation</vt:lpstr>
      <vt:lpstr>Collection of notebooks used</vt:lpstr>
      <vt:lpstr>LLM Drift Detection</vt:lpstr>
      <vt:lpstr>Finding Drift in Embeddings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Christian uruk</cp:lastModifiedBy>
  <cp:revision>72</cp:revision>
  <dcterms:created xsi:type="dcterms:W3CDTF">2019-10-15T07:31:09Z</dcterms:created>
  <dcterms:modified xsi:type="dcterms:W3CDTF">2024-08-31T08:08:39Z</dcterms:modified>
</cp:coreProperties>
</file>